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3" r:id="rId6"/>
    <p:sldId id="264" r:id="rId7"/>
    <p:sldId id="293" r:id="rId8"/>
    <p:sldId id="298" r:id="rId9"/>
    <p:sldId id="294" r:id="rId10"/>
    <p:sldId id="299" r:id="rId11"/>
    <p:sldId id="295" r:id="rId12"/>
    <p:sldId id="310" r:id="rId13"/>
    <p:sldId id="296" r:id="rId14"/>
    <p:sldId id="301" r:id="rId15"/>
    <p:sldId id="303" r:id="rId16"/>
    <p:sldId id="304" r:id="rId17"/>
    <p:sldId id="305" r:id="rId18"/>
    <p:sldId id="297" r:id="rId19"/>
    <p:sldId id="302" r:id="rId20"/>
    <p:sldId id="306" r:id="rId21"/>
    <p:sldId id="307" r:id="rId22"/>
    <p:sldId id="267" r:id="rId23"/>
    <p:sldId id="308" r:id="rId24"/>
    <p:sldId id="273" r:id="rId25"/>
    <p:sldId id="309" r:id="rId26"/>
    <p:sldId id="279" r:id="rId27"/>
    <p:sldId id="289" r:id="rId28"/>
  </p:sldIdLst>
  <p:sldSz cx="9144000" cy="5143500" type="screen16x9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序" id="{875F8E5C-068A-4ED1-A50E-2F63FE256638}">
          <p14:sldIdLst>
            <p14:sldId id="256"/>
            <p14:sldId id="257"/>
            <p14:sldId id="258"/>
          </p14:sldIdLst>
        </p14:section>
        <p14:section name="第一章" id="{C105EA16-1B4B-4C18-88F1-4C353CD1F7CC}">
          <p14:sldIdLst>
            <p14:sldId id="259"/>
            <p14:sldId id="263"/>
            <p14:sldId id="264"/>
            <p14:sldId id="293"/>
            <p14:sldId id="298"/>
            <p14:sldId id="294"/>
            <p14:sldId id="299"/>
            <p14:sldId id="295"/>
            <p14:sldId id="310"/>
            <p14:sldId id="296"/>
            <p14:sldId id="301"/>
            <p14:sldId id="303"/>
            <p14:sldId id="304"/>
            <p14:sldId id="305"/>
            <p14:sldId id="297"/>
            <p14:sldId id="302"/>
            <p14:sldId id="306"/>
          </p14:sldIdLst>
        </p14:section>
        <p14:section name="第二章" id="{6A531A49-13C2-4820-850C-F1F2045F0577}">
          <p14:sldIdLst>
            <p14:sldId id="307"/>
            <p14:sldId id="267"/>
            <p14:sldId id="308"/>
            <p14:sldId id="273"/>
          </p14:sldIdLst>
        </p14:section>
        <p14:section name="第三章" id="{302A04BE-ED39-450A-8F01-632B1F7E7305}">
          <p14:sldIdLst>
            <p14:sldId id="309"/>
            <p14:sldId id="279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42" y="14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7-30T19:00:12.287"/>
    </inkml:context>
    <inkml:brush xml:id="br0">
      <inkml:brushProperty name="width" value="0.2" units="cm"/>
      <inkml:brushProperty name="height" value="0.4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3145 4588 2432,'-8'9'960,"3"-1"-512,1 1-608,4-9 192,0 9 160,-5-9 128,5 5-160,0-1-32,0-4-64,0 4 32,-4-4-64,4 0-32,0 0 96,-4 0 0,4-4 96,-5 0 32,1-1-32,4-4 32,-5 5-64,1-5 0,-1 0 32,-3 0 32,3 5 32,1-5 0,-1 0-64,-3 1-32,3-1-96,-4 0-64,5-4 96,0 4 0,-5 0 32,4 0-160,1 0 32,4 1 64,-5-6 32,1 6-32,4-1-64,0-4 32,0-1-32,0 1 0,0 4 0,0-4 0,0 4 0,4-4 0,-4 4 0,5 0 0,-5-4 0,0 4 0,0 0 64,4-4-32,-4 4-32,-4-4-64,4 4 32,0-4 32,0 4 64,0-4 32,0 4 96,4 0-256,1 1 0,-5-1 0,4-1 32,1 2 96,3-1 32,-3-4-128,-1 4-32,5-4 32,-5 4 0,1-4 32,-1 4 0,5-5 0,-5 6 0,1-6-96,4 6 64,-5-6 32,1 6 0,-1-6 0,5 1 0,-5 4 0,5 0 64,0 1-96,-5-1 0,5 0 32,0 0 64,4 5-32,-4-5-32,0 5 32,4-1-32,-4-4 0,0 0 0,-1 5 0,1-5 0,0 5 0,0-1 0,0-3 0,-1 3 64,1-4 32,0 1 32,0 3-224,0-4 0,4 1 32,0-1 32,-4 4 32,9-4 0,-5 5 0,0 0 0,0-1 64,1 1 32,-1-1-128,-4 1 32,4 0 0,-4-5 64,4 9-96,-4-5 0,0 1 32,4 4 0,0-4 0,-4-1 64,4 1 96,0 4 64,1-5 32,-1 1 64,-4 4-96,4-4-64,-4 4-64,4-5 0,-4 5-64,0 0 64,0 0-64,0 0-32,-1 0 32,1 0-32,0 0 0,0 0 64,0 0-32,0 0-32,-1 5 32,1-5-32,0 4 0,0-4 64,4 4-32,-4-4-32,0 5 32,4-1 32,-4-4-96,0 5 0,-1-1 96,1-4 32,-4 4-128,3-4 32,1 5 0,0-1 64,0 1-32,-5-1-32,1 0 32,4-4 32,-1 5-32,-3-1-32,4 1 96,-1-5 0,-3 4-32,4 0 32,-1 1 64,-3-1 64,4 1-96,-5-1-32,5 5-32,0-5 32,0 1-64,-5 4-32,5-5 32,-5 0 32,1 5-32,-1-4-32,0-1 32,1 5-32,-5-5 0,4 5 64,1 0-96,-5-5 0,4 5 32,-4 0 64,4-5-32,-4 5-32,0 0 32,0 0 32,5 0-32,-5-1 64,4 1-128,-4 0 0,5 0 32,-5 0 64,4 0-96,-4-1 0,5-3 96,-1 4 32,-4-1-128,4-3-32,-4 4 32,5-1 0,-5-3 32,0 4 0,4 0 0,-4-5 0,5 5 0,-5-5 0,4 5 0,-4 0 64,4-5-96,1 5 0,-1 0 32,1-5 64,-5 1-32,4 3-32,0-3-64,-4 4 32,5 0 32,-5 0 0,4 0 0,-4-1 64,5 1-96,-1-4 0,-4 4 32,0-1 0,0 1 64,4 0 32,-4 0-128,0 4 32,0-4 0,0-5 0,0 10 0,0-6 0,0 1 0,0 0 64,0 0-96,0 4-64,0-4 64,0 0 64,0 4 0,0-4 64,0 0-128,0-1 0,0-3 96,-4 4 32,4-1-128,0 1 32,0-4-64,-4 3 0,4-3 64,0 4 0,-5-5 0,5 0 0,-4 1 0,4-1 0,-5 1 0,5 4 64,-4-5-32,0 5-32,4-5 32,-5 1-32,5-1 0,0 0 0,-4-4 0,4 5 0,0-1 0,-5-4 0,5 5 0,0-5 0,-4 4 0,4-4 64,-4 4-96,4-4 0,0 5 32,-5-1 64,5-4-96,0 5 0,0-5 32,-4 0 0,4 0 64,-5 0-96,5 0-64,0-5 64,-4 5 64,4-4 0,0-1-32,-4 5 32,4-4-32,0 0 0,-5 4 0,5-5 0,0 5 0,-4-4-96,4-1 64,0 5-32,-5-4 0,5 0 64,0-1 64,0 1-32,0-1 64,0 1-64,0-5-32,-4 5-64,4-1 32,0 1 32,-5-1 0,5-3 64,0 3 96,-4 1-128,4-1-96,-4 1 32,4 0 0,-5-1 32,5 1 64,-4-1-96,4 1-64,0-5 64,-5 5 64,5-5 0,-4 5-32,4-5 32,0 4 32,-4-4-32,4 5-32,0 0-64,-5-1-32,5 1 64,0-1 64,0 1-64,0 0-64,0-1 64,0 1 64,0-1 0,-4-3 64,4 3-64,0 1-32,0-1 32,0 1-32,0-5 0,-5 5 0,5-1 0,0 1 0,-4-1 0,4 1 0,-4 0-96,4-1 64,0 1 32,0-1 64,-5 1-32,5 0-32,-4-1 32,4 1-32,-5-1 0,1 5 0,4-4 0,0 0 64,-5-1-96,5 1 0,-4-1-32,4 1 0,0-1 128,-4 1 32,-1 0-128,5-1 32,-4 1 0,4-1 0,-5 5 64,1-4 32,4 0-32,-4-1-64,-1 5 32,1-4 32,4-1-96,-5 5 0,1-5 96,0 5 96,4 0-64,-5-4-64,1 4 0,4-4 32,-5 4-32,5-5 64,-4 5-64,0-4-32,-1-1 32,1 5 32,4-4 32,-5 4-32,1-4-64,-1 4-64,1-5 32,4 5 32,-4 0 0,-1 0 64,1-4 32,-1 4-128,5 0 32,-4-5 0,0 5 0,-1 0 0,1-4 64,4 4-32,-5 0-32,1 0 32,0-4 32,-1 4-32,1 0-32,-1-5 32,5 5-32,-4 0 0,0-4 0,-1 4 0,1 0 0,-1 0 0,1-5 64,-1 5-32,1 0-32,0-4 96,-1 4 0,1-4-32,-1 4-64,1 0-64,-5 0 32,5-5 32,-1 5 0,1 0 64,0 0 32,-1-4-32,1 4 32,-1 0-128,1 0 0,0 0 32,-1-5 64,1 5-32,-1 0 64,1 0-64,-1 0-32,1 0 32,0 0 32,4-4-96,-5 4-64,1 0 64,-1 0 64,1 0-64,0 0 0,4 0 32,-5 0 0,1 0 0,4 0 64,-5 0-32,5 0-32,-4 0-64,0 0 32,4 0-32,-9 0 0,9 0 64,-9 0 64,4 0-32,1 0 64,4 0-64,-4 0-32,-1 4 32,1-8-32,-1 4-96,1 0 64,-1 0 32,5 4 0,-4-8 0,-1 4 64,1 0-96,-1 0 0,1 0 32,0 0 64,-1-5-32,1 5-32,4 0-64,-5 0 32,1 0 32,0-4 0,-1 4 0,5 0 0,-4 0 0,-1 0 64,5 0-32,-4 0 64,4-4-128,-4 4 0,-1 0 32,5 0 0,-4 0 64,-1 4-32,1-4-32,4 0 32,-4 0 32,4 0-32,-5 0 64,1 0-64,4 0 64,-5 0-64,1 0-32,4 0 32,-5 0-32,5 0 0,0 4 64,-4-4-32,4 0-32,0 0 32,0 0-32,-4 0 0,4 5 0,0-5-96,-5 0 64,5 4 32,0-4 0,0 0-96,-4 5 64,4-5 96,0 0 96,0 4-128,-5 1-96,5-5 32,0 4 0,0-4 32,-4 4 64,4 1-32,0-5-32,0 4-64,0-4 32,0 5 96,0-1 32,0-4-128,0 4-32,4-4 32,-4 5 0,0-5 32,0 4 0,5-4-96,-1 0 64,-4 0 32,5 0 0,-5 0 0,4 0 0,0 0 0,1 0 0,-1 0 0,1 0 64,-5 0-96,4-4 0,1 4 32,-5-5 0,4 5 0,0 0 64,-4-4-96,0 4 0,5 0 32,-5 0 0,0 0 0,0-4 64,0 4-96,0 0 0,4 0 32,-4 0 64,0 0-96,0 0 0,0 0 32,5 0 64,-5 0-96,4 0 0,-4 0 32,4 0 0,-4 4 0,5-4 0,-1 0 0,1 0 0,-1 0 0,0 0 0,1 0 0,-1 0 0,1 4 0,-1-4 64,0 0-96,1 0 0,-1 0-32,1 5 0,-1-5 64,1 0 64,-1 0-96,-4 0 0,5 0 32,-5 0 64,0 0-32,4 0-32,-4 0 32,0 0 32,0 0-96,0 0 0,0 0 32,0 0 0,0 0 0,0 0 64,0 0-32,0 0-32,0 0 32,-4-5 32,4 5-32,-5 0-32,5 0 32,-4-4 32,-1 4-32,1 0-32,-1 0 32,1 0 32,-5-4-32,5 4-32,-5 0 32,4 0-32,1 0 0,-5 0 64,5 0-96,-1-5 0,1 5 32,0 0 64,-5 0-96,4 0 0,1 0 96,-5 0 32,5 5-32,-5-5-64,4 0-64,-3 0-32,3 4 64,-4-4 64,1 0-64,3 0 0,-4 4 32,1-4 64,3 5-32,-4-5-32,1 4 32,-1-4 32,0 5-32,0-5-32,5 4-64,-5 0 32,4-4 32,1 5 64,0-5-32,-1 4-32,1-4 32,-1 0-32,1 0 0,4 0 0,-9 0 64,9 5-96,-4-5 0,-1 0 32,1 0 0,-1 0 0,5 0-96,-4 0 64,0 0 32,4 0 0,-5 0 0,5 4 64,-4-4-32,4 0-32,0 0 32,-5 0-32,1 0 0,4 0 0,0 0 0,-4 0 0,4 0-96,0 4 64,-5-4 32,5 0 64,0 0-32,0 0 64,-4 5-128,4-5-64,0 0 64,-5 0 64,5 5-64,0-1 0,0-4 32,0 0 64,-4 5-32,4-1-32,0 0 32,-4 1-32,4-5 0,-5 4 0,5 1-96,-4-1 64,4 0 32,0 1 64,-5-1-32,1 1-32,4-5 32,-4 4-32,4 1 0,-5-5 64,5 4-96,-4-4 0,4 4 32,0-4 64,-5 5-96,5-5 0,0 4 32,-4 1 0,4-1 0,0 0 0,0-4 64,-5 5-96,1-5 0,4 4 32,0-4 64,-4 5-96,-1-5 0,5 4 32,0-4 0,-4 4 0,4-4 0,0 5 0,-5-5 0,5 4 0,0-4 64,0 5-96,-4-5 0,4 4 32,0-4 64,-4 5-96,4-5 0,0 0 32,0 4 64,-5-4-32,5 4-32,0-4-64,-4 5 32,4-1 32,0 1 64,0-5-32,-5 4-32,5 0 32,0-4 32,0 5-96,-4-5-64,4 4 128,0-4 32,0 0-96,-4 5 32,4-5 0,0 0 0,-5 0 0,5 4 64,0-4-32,0 4 64,-4-4 0,4 5 32,0-5-64,-5 4-64,5-4-64,0 5 32,0-5 96,0 4 32,0-4-33,0 4-63,0-4-63,0 5 31,0-5 32,0 0 0,0 0 0,0 0 0,0 0 0,0 0 0,0 0 0,-4 4 0,4-4 0,0 0 0,0 0 0,0 0 0,0-4-1344,0 4-608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4EB83-FDBB-4625-B2B9-A0F6A2EBDFD6}" type="datetimeFigureOut">
              <a:rPr lang="zh-CN" altLang="en-US" smtClean="0"/>
              <a:t>2017/7/31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8D8E6-C8C7-4110-94EE-507477E36C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99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285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798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39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95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211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533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YUV -&gt; JPG -&gt;Bitmap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22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163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36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9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20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090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29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7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42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691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238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A8D8E6-C8C7-4110-94EE-507477E36C0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360040" y="195486"/>
            <a:ext cx="360040" cy="3600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35190" y="342518"/>
            <a:ext cx="290264" cy="290264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897462" y="608534"/>
            <a:ext cx="83550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2017/7/31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7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2017/7/31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29443" y="4752528"/>
            <a:ext cx="4197015" cy="4115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167572" y="195487"/>
            <a:ext cx="257112" cy="504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167572" y="195487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5400000">
            <a:off x="5091484" y="1157061"/>
            <a:ext cx="2170282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flipV="1">
            <a:off x="4167572" y="1861524"/>
            <a:ext cx="257112" cy="34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V="1">
            <a:off x="4167572" y="2118636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4219575" y="4093837"/>
            <a:ext cx="49244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defTabSz="685800"/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應用影像處理技術識別健保卡之文字</a:t>
            </a:r>
            <a:endParaRPr lang="zh-CN" altLang="zh-CN" sz="24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189791" y="4550083"/>
            <a:ext cx="0" cy="238964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338640" y="4597633"/>
            <a:ext cx="907941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鄭宜崴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96128" y="834196"/>
            <a:ext cx="1787349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zh-TW" altLang="en-US" sz="44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第四周</a:t>
            </a:r>
            <a:endParaRPr lang="en-US" altLang="zh-TW" sz="44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小統整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Freeform 7"/>
          <p:cNvSpPr>
            <a:spLocks/>
          </p:cNvSpPr>
          <p:nvPr/>
        </p:nvSpPr>
        <p:spPr bwMode="auto">
          <a:xfrm rot="18900000">
            <a:off x="6429460" y="395103"/>
            <a:ext cx="363340" cy="363928"/>
          </a:xfrm>
          <a:custGeom>
            <a:avLst/>
            <a:gdLst>
              <a:gd name="T0" fmla="*/ 2199 w 2504"/>
              <a:gd name="T1" fmla="*/ 0 h 2504"/>
              <a:gd name="T2" fmla="*/ 2504 w 2504"/>
              <a:gd name="T3" fmla="*/ 0 h 2504"/>
              <a:gd name="T4" fmla="*/ 2504 w 2504"/>
              <a:gd name="T5" fmla="*/ 2504 h 2504"/>
              <a:gd name="T6" fmla="*/ 0 w 2504"/>
              <a:gd name="T7" fmla="*/ 2504 h 2504"/>
              <a:gd name="T8" fmla="*/ 0 w 2504"/>
              <a:gd name="T9" fmla="*/ 2199 h 2504"/>
              <a:gd name="T10" fmla="*/ 1970 w 2504"/>
              <a:gd name="T11" fmla="*/ 2199 h 2504"/>
              <a:gd name="T12" fmla="*/ 87 w 2504"/>
              <a:gd name="T13" fmla="*/ 315 h 2504"/>
              <a:gd name="T14" fmla="*/ 303 w 2504"/>
              <a:gd name="T15" fmla="*/ 99 h 2504"/>
              <a:gd name="T16" fmla="*/ 2199 w 2504"/>
              <a:gd name="T17" fmla="*/ 1996 h 2504"/>
              <a:gd name="T18" fmla="*/ 2199 w 2504"/>
              <a:gd name="T19" fmla="*/ 0 h 2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504" h="2504">
                <a:moveTo>
                  <a:pt x="2199" y="0"/>
                </a:moveTo>
                <a:lnTo>
                  <a:pt x="2504" y="0"/>
                </a:lnTo>
                <a:lnTo>
                  <a:pt x="2504" y="2504"/>
                </a:lnTo>
                <a:lnTo>
                  <a:pt x="0" y="2504"/>
                </a:lnTo>
                <a:lnTo>
                  <a:pt x="0" y="2199"/>
                </a:lnTo>
                <a:lnTo>
                  <a:pt x="1970" y="2199"/>
                </a:lnTo>
                <a:lnTo>
                  <a:pt x="87" y="315"/>
                </a:lnTo>
                <a:lnTo>
                  <a:pt x="303" y="99"/>
                </a:lnTo>
                <a:lnTo>
                  <a:pt x="2199" y="1996"/>
                </a:lnTo>
                <a:lnTo>
                  <a:pt x="219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68571" tIns="34285" rIns="68571" bIns="34285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40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875"/>
                                </p:stCondLst>
                                <p:childTnLst>
                                  <p:par>
                                    <p:cTn id="3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75"/>
                                </p:stCondLst>
                                <p:childTnLst>
                                  <p:par>
                                    <p:cTn id="43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0" grpId="0" animBg="1"/>
          <p:bldP spid="19" grpId="0" animBg="1"/>
          <p:bldP spid="20" grpId="0" animBg="1"/>
          <p:bldP spid="21" grpId="0" animBg="1"/>
          <p:bldP spid="22" grpId="0" animBg="1"/>
          <p:bldP spid="25" grpId="0"/>
          <p:bldP spid="30" grpId="0"/>
          <p:bldP spid="24" grpId="0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9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1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2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875"/>
                                </p:stCondLst>
                                <p:childTnLst>
                                  <p:par>
                                    <p:cTn id="30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2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075"/>
                                </p:stCondLst>
                                <p:childTnLst>
                                  <p:par>
                                    <p:cTn id="4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0" grpId="0" animBg="1"/>
          <p:bldP spid="19" grpId="0" animBg="1"/>
          <p:bldP spid="20" grpId="0" animBg="1"/>
          <p:bldP spid="21" grpId="0" animBg="1"/>
          <p:bldP spid="22" grpId="0" animBg="1"/>
          <p:bldP spid="25" grpId="0"/>
          <p:bldP spid="30" grpId="0"/>
          <p:bldP spid="24" grpId="0"/>
          <p:bldP spid="2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739FBFC0-B649-4A3F-8B4E-1795B51EAF4A}"/>
              </a:ext>
            </a:extLst>
          </p:cNvPr>
          <p:cNvSpPr txBox="1">
            <a:spLocks/>
          </p:cNvSpPr>
          <p:nvPr/>
        </p:nvSpPr>
        <p:spPr>
          <a:xfrm>
            <a:off x="838200" y="627534"/>
            <a:ext cx="7694240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C1551A2-5E66-483A-9756-B7C095B21ED2}"/>
              </a:ext>
            </a:extLst>
          </p:cNvPr>
          <p:cNvSpPr txBox="1">
            <a:spLocks/>
          </p:cNvSpPr>
          <p:nvPr/>
        </p:nvSpPr>
        <p:spPr>
          <a:xfrm>
            <a:off x="971600" y="1275606"/>
            <a:ext cx="6678329" cy="138047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破碎景物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加強邊緣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連結</a:t>
            </a:r>
          </a:p>
        </p:txBody>
      </p:sp>
      <p:pic>
        <p:nvPicPr>
          <p:cNvPr id="11" name="圖片 10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1E61A8FE-1B95-4AA6-AE2A-6161A8E32B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5" t="31561" r="16366" b="10105"/>
          <a:stretch/>
        </p:blipFill>
        <p:spPr>
          <a:xfrm rot="16200000">
            <a:off x="3667402" y="2329656"/>
            <a:ext cx="1710976" cy="2926113"/>
          </a:xfrm>
          <a:prstGeom prst="rect">
            <a:avLst/>
          </a:prstGeom>
        </p:spPr>
      </p:pic>
      <p:pic>
        <p:nvPicPr>
          <p:cNvPr id="12" name="圖片 11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C1047F00-8C49-4164-B479-A8087F0460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8" t="31557" r="16169" b="8453"/>
          <a:stretch/>
        </p:blipFill>
        <p:spPr>
          <a:xfrm rot="16200000">
            <a:off x="6794514" y="2294126"/>
            <a:ext cx="1670055" cy="2950186"/>
          </a:xfrm>
          <a:prstGeom prst="rect">
            <a:avLst/>
          </a:prstGeom>
        </p:spPr>
      </p:pic>
      <p:pic>
        <p:nvPicPr>
          <p:cNvPr id="13" name="圖片 12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A41A81CA-315C-4F89-A3AC-463AC7F379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5" t="31329" r="16082" b="8548"/>
          <a:stretch/>
        </p:blipFill>
        <p:spPr>
          <a:xfrm rot="16200000">
            <a:off x="623506" y="2313720"/>
            <a:ext cx="1644321" cy="2891330"/>
          </a:xfrm>
          <a:prstGeom prst="rect">
            <a:avLst/>
          </a:prstGeom>
        </p:spPr>
      </p:pic>
      <p:sp>
        <p:nvSpPr>
          <p:cNvPr id="17" name="标题 5">
            <a:extLst>
              <a:ext uri="{FF2B5EF4-FFF2-40B4-BE49-F238E27FC236}">
                <a16:creationId xmlns:a16="http://schemas.microsoft.com/office/drawing/2014/main" id="{D8325AAA-4C12-4F20-8FBE-E872062A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808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Group 1"/>
          <p:cNvGrpSpPr/>
          <p:nvPr/>
        </p:nvGrpSpPr>
        <p:grpSpPr>
          <a:xfrm>
            <a:off x="0" y="2137032"/>
            <a:ext cx="9144000" cy="1217840"/>
            <a:chOff x="0" y="3187371"/>
            <a:chExt cx="12192000" cy="1546463"/>
          </a:xfrm>
        </p:grpSpPr>
        <p:sp>
          <p:nvSpPr>
            <p:cNvPr id="4" name="Shape 1240"/>
            <p:cNvSpPr/>
            <p:nvPr/>
          </p:nvSpPr>
          <p:spPr>
            <a:xfrm>
              <a:off x="0" y="3187371"/>
              <a:ext cx="12192000" cy="154646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Shape 1241"/>
            <p:cNvSpPr/>
            <p:nvPr/>
          </p:nvSpPr>
          <p:spPr>
            <a:xfrm>
              <a:off x="37002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Shape 1242"/>
            <p:cNvSpPr/>
            <p:nvPr/>
          </p:nvSpPr>
          <p:spPr>
            <a:xfrm>
              <a:off x="156235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Shape 1243"/>
            <p:cNvSpPr/>
            <p:nvPr/>
          </p:nvSpPr>
          <p:spPr>
            <a:xfrm>
              <a:off x="275468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Shape 1244"/>
            <p:cNvSpPr/>
            <p:nvPr/>
          </p:nvSpPr>
          <p:spPr>
            <a:xfrm>
              <a:off x="394701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Shape 1245"/>
            <p:cNvSpPr/>
            <p:nvPr/>
          </p:nvSpPr>
          <p:spPr>
            <a:xfrm>
              <a:off x="513933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Shape 1246"/>
            <p:cNvSpPr/>
            <p:nvPr/>
          </p:nvSpPr>
          <p:spPr>
            <a:xfrm>
              <a:off x="633167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Shape 1247"/>
            <p:cNvSpPr/>
            <p:nvPr/>
          </p:nvSpPr>
          <p:spPr>
            <a:xfrm>
              <a:off x="752400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Shape 1248"/>
            <p:cNvSpPr/>
            <p:nvPr/>
          </p:nvSpPr>
          <p:spPr>
            <a:xfrm>
              <a:off x="871633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Shape 1249"/>
            <p:cNvSpPr/>
            <p:nvPr/>
          </p:nvSpPr>
          <p:spPr>
            <a:xfrm>
              <a:off x="990865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Shape 1250"/>
            <p:cNvSpPr/>
            <p:nvPr/>
          </p:nvSpPr>
          <p:spPr>
            <a:xfrm>
              <a:off x="11100989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1257"/>
          <p:cNvGrpSpPr/>
          <p:nvPr/>
        </p:nvGrpSpPr>
        <p:grpSpPr>
          <a:xfrm rot="10800000" flipH="1">
            <a:off x="537658" y="266611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17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Group 1262"/>
          <p:cNvGrpSpPr/>
          <p:nvPr/>
        </p:nvGrpSpPr>
        <p:grpSpPr>
          <a:xfrm>
            <a:off x="1570966" y="227528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0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Group 1267"/>
          <p:cNvGrpSpPr/>
          <p:nvPr/>
        </p:nvGrpSpPr>
        <p:grpSpPr>
          <a:xfrm rot="10800000" flipH="1">
            <a:off x="2868990" y="266274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3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Group 1272"/>
          <p:cNvGrpSpPr/>
          <p:nvPr/>
        </p:nvGrpSpPr>
        <p:grpSpPr>
          <a:xfrm>
            <a:off x="3947795" y="2275602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6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Group 1277"/>
          <p:cNvGrpSpPr/>
          <p:nvPr/>
        </p:nvGrpSpPr>
        <p:grpSpPr>
          <a:xfrm rot="10800000" flipH="1">
            <a:off x="5279940" y="266530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9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1" name="Group 1282"/>
          <p:cNvGrpSpPr/>
          <p:nvPr/>
        </p:nvGrpSpPr>
        <p:grpSpPr>
          <a:xfrm>
            <a:off x="6693329" y="226502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2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4" name="Shape 1285"/>
          <p:cNvSpPr/>
          <p:nvPr/>
        </p:nvSpPr>
        <p:spPr>
          <a:xfrm>
            <a:off x="534861" y="335486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Shape 1289"/>
          <p:cNvSpPr/>
          <p:nvPr/>
        </p:nvSpPr>
        <p:spPr>
          <a:xfrm>
            <a:off x="1666674" y="2105429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Shape 1293"/>
          <p:cNvSpPr/>
          <p:nvPr/>
        </p:nvSpPr>
        <p:spPr>
          <a:xfrm>
            <a:off x="2874551" y="336191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Shape 1297"/>
          <p:cNvSpPr/>
          <p:nvPr/>
        </p:nvSpPr>
        <p:spPr>
          <a:xfrm>
            <a:off x="3951611" y="2116010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Shape 1301"/>
          <p:cNvSpPr/>
          <p:nvPr/>
        </p:nvSpPr>
        <p:spPr>
          <a:xfrm>
            <a:off x="5287244" y="3364474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Shape 1305"/>
          <p:cNvSpPr/>
          <p:nvPr/>
        </p:nvSpPr>
        <p:spPr>
          <a:xfrm>
            <a:off x="6582014" y="2113673"/>
            <a:ext cx="1084028" cy="3059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Rectangle 72"/>
          <p:cNvSpPr/>
          <p:nvPr/>
        </p:nvSpPr>
        <p:spPr>
          <a:xfrm rot="20935423">
            <a:off x="782125" y="2780034"/>
            <a:ext cx="896680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17970" y="1682390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測邊法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9097" y="1237879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GB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Rectangle 137"/>
          <p:cNvSpPr/>
          <p:nvPr/>
        </p:nvSpPr>
        <p:spPr>
          <a:xfrm rot="594578">
            <a:off x="1814677" y="2437649"/>
            <a:ext cx="901698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Rectangle 142"/>
          <p:cNvSpPr/>
          <p:nvPr/>
        </p:nvSpPr>
        <p:spPr>
          <a:xfrm rot="20856684">
            <a:off x="3246301" y="2792454"/>
            <a:ext cx="66770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Rectangle 143"/>
          <p:cNvSpPr/>
          <p:nvPr/>
        </p:nvSpPr>
        <p:spPr>
          <a:xfrm rot="630609">
            <a:off x="4211406" y="2455821"/>
            <a:ext cx="89866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Rectangle 144"/>
          <p:cNvSpPr/>
          <p:nvPr/>
        </p:nvSpPr>
        <p:spPr>
          <a:xfrm rot="20816511">
            <a:off x="5521603" y="2787402"/>
            <a:ext cx="943207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Rectangle 145"/>
          <p:cNvSpPr/>
          <p:nvPr/>
        </p:nvSpPr>
        <p:spPr>
          <a:xfrm rot="847487">
            <a:off x="6969701" y="2324051"/>
            <a:ext cx="733992" cy="501381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身分證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4741" y="4073143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使用中值濾波法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0852" y="3545596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46281" y="3958316"/>
            <a:ext cx="158388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加強邊緣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連結破碎區塊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6430" y="3522123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27679" y="1681508"/>
            <a:ext cx="20559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找出連續、封閉的邊緣</a:t>
            </a:r>
            <a:endParaRPr lang="zh-CN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27679" y="1205844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GB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67233" y="3524681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58082" y="1565121"/>
            <a:ext cx="23548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裁切健保卡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依比例擷取身分證字號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58082" y="1162775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裁切身分證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TextBox 53">
            <a:extLst>
              <a:ext uri="{FF2B5EF4-FFF2-40B4-BE49-F238E27FC236}">
                <a16:creationId xmlns:a16="http://schemas.microsoft.com/office/drawing/2014/main" id="{78EBE41F-7A26-4FBC-86F0-3B50E0972661}"/>
              </a:ext>
            </a:extLst>
          </p:cNvPr>
          <p:cNvSpPr txBox="1"/>
          <p:nvPr/>
        </p:nvSpPr>
        <p:spPr>
          <a:xfrm>
            <a:off x="5267231" y="3924066"/>
            <a:ext cx="30988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找出四邊形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判斷是否為矩形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找出最大矩形</a:t>
            </a:r>
            <a:endParaRPr lang="zh-CN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23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CAFB0-5EB4-488F-8CB6-07615847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ED664B2-5967-4E01-90D8-891EA83CAE61}"/>
              </a:ext>
            </a:extLst>
          </p:cNvPr>
          <p:cNvSpPr txBox="1">
            <a:spLocks/>
          </p:cNvSpPr>
          <p:nvPr/>
        </p:nvSpPr>
        <p:spPr>
          <a:xfrm>
            <a:off x="860285" y="609638"/>
            <a:ext cx="3888432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(Contour)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B1E7715-B6F9-4282-8429-1C5F0F61EB91}"/>
              </a:ext>
            </a:extLst>
          </p:cNvPr>
          <p:cNvSpPr txBox="1">
            <a:spLocks/>
          </p:cNvSpPr>
          <p:nvPr/>
        </p:nvSpPr>
        <p:spPr>
          <a:xfrm>
            <a:off x="539552" y="1420241"/>
            <a:ext cx="7200800" cy="115212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測邊是消除內部雜點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連續的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封閉的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邊緣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74876B21-7432-403B-8508-37A7FA482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7" t="40761" r="24699" b="9168"/>
          <a:stretch/>
        </p:blipFill>
        <p:spPr>
          <a:xfrm rot="16200000">
            <a:off x="2325837" y="1603355"/>
            <a:ext cx="2617955" cy="4462334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F03BCFA8-DF20-46B0-8026-B161CCBD8352}"/>
              </a:ext>
            </a:extLst>
          </p:cNvPr>
          <p:cNvGrpSpPr/>
          <p:nvPr/>
        </p:nvGrpSpPr>
        <p:grpSpPr>
          <a:xfrm>
            <a:off x="2411760" y="3507854"/>
            <a:ext cx="2088232" cy="1368154"/>
            <a:chOff x="2411760" y="3507854"/>
            <a:chExt cx="2088232" cy="1368154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BCEEDA9C-76D1-40D9-8C5E-211BF87033D3}"/>
                </a:ext>
              </a:extLst>
            </p:cNvPr>
            <p:cNvCxnSpPr>
              <a:cxnSpLocks/>
            </p:cNvCxnSpPr>
            <p:nvPr/>
          </p:nvCxnSpPr>
          <p:spPr>
            <a:xfrm>
              <a:off x="2483768" y="3507854"/>
              <a:ext cx="187220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3E62C577-AF9D-4DF6-9F7F-BB9D9D57E366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3579862"/>
              <a:ext cx="0" cy="12335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EFA5C27D-7FA1-4122-B1BE-7F6C4C8AB9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1760" y="3507854"/>
              <a:ext cx="72008" cy="720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119BBD06-1C22-4AEB-9396-28E2B7FBDA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55976" y="3507854"/>
              <a:ext cx="72008" cy="720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D2396F0C-136B-419C-8B92-DB5B9AD5FAE5}"/>
                </a:ext>
              </a:extLst>
            </p:cNvPr>
            <p:cNvCxnSpPr>
              <a:cxnSpLocks/>
            </p:cNvCxnSpPr>
            <p:nvPr/>
          </p:nvCxnSpPr>
          <p:spPr>
            <a:xfrm>
              <a:off x="4431824" y="3579862"/>
              <a:ext cx="68168" cy="12241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6730539A-4D50-4B77-A239-0234A29651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1760" y="4813387"/>
              <a:ext cx="102840" cy="6261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B76334E2-352D-4643-8995-DC908C12D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4600" y="4823219"/>
              <a:ext cx="1944216" cy="527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5A8B96EA-8CE7-4606-A22F-A4824B9BA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7984" y="4770431"/>
              <a:ext cx="72008" cy="527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3AE280E-B313-437F-BAB8-3C3F1E66D2F0}"/>
              </a:ext>
            </a:extLst>
          </p:cNvPr>
          <p:cNvGrpSpPr/>
          <p:nvPr/>
        </p:nvGrpSpPr>
        <p:grpSpPr>
          <a:xfrm>
            <a:off x="2627784" y="3939902"/>
            <a:ext cx="288032" cy="288032"/>
            <a:chOff x="2627784" y="3939902"/>
            <a:chExt cx="288032" cy="288032"/>
          </a:xfrm>
        </p:grpSpPr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C150CDCF-B2F1-4BD3-B4A2-FE05C55BAD6F}"/>
                </a:ext>
              </a:extLst>
            </p:cNvPr>
            <p:cNvCxnSpPr/>
            <p:nvPr/>
          </p:nvCxnSpPr>
          <p:spPr>
            <a:xfrm>
              <a:off x="2627784" y="3939902"/>
              <a:ext cx="28803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7AAAF5F-6802-4856-8FF4-EAA81B898958}"/>
                </a:ext>
              </a:extLst>
            </p:cNvPr>
            <p:cNvCxnSpPr/>
            <p:nvPr/>
          </p:nvCxnSpPr>
          <p:spPr>
            <a:xfrm>
              <a:off x="2627784" y="4227934"/>
              <a:ext cx="28803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60C7CB4-3326-43C6-85E1-1790C5BA482C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3939902"/>
              <a:ext cx="0" cy="28803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E0FE9906-37AC-46D4-B763-690D6243FB64}"/>
                </a:ext>
              </a:extLst>
            </p:cNvPr>
            <p:cNvCxnSpPr>
              <a:cxnSpLocks/>
            </p:cNvCxnSpPr>
            <p:nvPr/>
          </p:nvCxnSpPr>
          <p:spPr>
            <a:xfrm>
              <a:off x="2914700" y="3939902"/>
              <a:ext cx="0" cy="28803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BE0BFB21-5878-4B09-8EF6-6CEDC2B71017}"/>
                  </a:ext>
                </a:extLst>
              </p14:cNvPr>
              <p14:cNvContentPartPr/>
              <p14:nvPr/>
            </p14:nvContentPartPr>
            <p14:xfrm>
              <a:off x="3854328" y="3947985"/>
              <a:ext cx="406620" cy="32094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BE0BFB21-5878-4B09-8EF6-6CEDC2B710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8344" y="3876025"/>
                <a:ext cx="478228" cy="4644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06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Group 1"/>
          <p:cNvGrpSpPr/>
          <p:nvPr/>
        </p:nvGrpSpPr>
        <p:grpSpPr>
          <a:xfrm>
            <a:off x="0" y="2137032"/>
            <a:ext cx="9144000" cy="1217840"/>
            <a:chOff x="0" y="3187371"/>
            <a:chExt cx="12192000" cy="1546463"/>
          </a:xfrm>
        </p:grpSpPr>
        <p:sp>
          <p:nvSpPr>
            <p:cNvPr id="4" name="Shape 1240"/>
            <p:cNvSpPr/>
            <p:nvPr/>
          </p:nvSpPr>
          <p:spPr>
            <a:xfrm>
              <a:off x="0" y="3187371"/>
              <a:ext cx="12192000" cy="154646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Shape 1241"/>
            <p:cNvSpPr/>
            <p:nvPr/>
          </p:nvSpPr>
          <p:spPr>
            <a:xfrm>
              <a:off x="37002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Shape 1242"/>
            <p:cNvSpPr/>
            <p:nvPr/>
          </p:nvSpPr>
          <p:spPr>
            <a:xfrm>
              <a:off x="156235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Shape 1243"/>
            <p:cNvSpPr/>
            <p:nvPr/>
          </p:nvSpPr>
          <p:spPr>
            <a:xfrm>
              <a:off x="275468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Shape 1244"/>
            <p:cNvSpPr/>
            <p:nvPr/>
          </p:nvSpPr>
          <p:spPr>
            <a:xfrm>
              <a:off x="394701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Shape 1245"/>
            <p:cNvSpPr/>
            <p:nvPr/>
          </p:nvSpPr>
          <p:spPr>
            <a:xfrm>
              <a:off x="513933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Shape 1246"/>
            <p:cNvSpPr/>
            <p:nvPr/>
          </p:nvSpPr>
          <p:spPr>
            <a:xfrm>
              <a:off x="633167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Shape 1247"/>
            <p:cNvSpPr/>
            <p:nvPr/>
          </p:nvSpPr>
          <p:spPr>
            <a:xfrm>
              <a:off x="752400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Shape 1248"/>
            <p:cNvSpPr/>
            <p:nvPr/>
          </p:nvSpPr>
          <p:spPr>
            <a:xfrm>
              <a:off x="871633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Shape 1249"/>
            <p:cNvSpPr/>
            <p:nvPr/>
          </p:nvSpPr>
          <p:spPr>
            <a:xfrm>
              <a:off x="990865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Shape 1250"/>
            <p:cNvSpPr/>
            <p:nvPr/>
          </p:nvSpPr>
          <p:spPr>
            <a:xfrm>
              <a:off x="11100989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1257"/>
          <p:cNvGrpSpPr/>
          <p:nvPr/>
        </p:nvGrpSpPr>
        <p:grpSpPr>
          <a:xfrm rot="10800000" flipH="1">
            <a:off x="537658" y="266611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17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Group 1262"/>
          <p:cNvGrpSpPr/>
          <p:nvPr/>
        </p:nvGrpSpPr>
        <p:grpSpPr>
          <a:xfrm>
            <a:off x="1570966" y="227528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0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Group 1267"/>
          <p:cNvGrpSpPr/>
          <p:nvPr/>
        </p:nvGrpSpPr>
        <p:grpSpPr>
          <a:xfrm rot="10800000" flipH="1">
            <a:off x="2868990" y="266274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3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Group 1272"/>
          <p:cNvGrpSpPr/>
          <p:nvPr/>
        </p:nvGrpSpPr>
        <p:grpSpPr>
          <a:xfrm>
            <a:off x="3947795" y="2275602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6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Group 1277"/>
          <p:cNvGrpSpPr/>
          <p:nvPr/>
        </p:nvGrpSpPr>
        <p:grpSpPr>
          <a:xfrm rot="10800000" flipH="1">
            <a:off x="5279940" y="266530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9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1" name="Group 1282"/>
          <p:cNvGrpSpPr/>
          <p:nvPr/>
        </p:nvGrpSpPr>
        <p:grpSpPr>
          <a:xfrm>
            <a:off x="6693329" y="226502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2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4" name="Shape 1285"/>
          <p:cNvSpPr/>
          <p:nvPr/>
        </p:nvSpPr>
        <p:spPr>
          <a:xfrm>
            <a:off x="534861" y="335486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Shape 1289"/>
          <p:cNvSpPr/>
          <p:nvPr/>
        </p:nvSpPr>
        <p:spPr>
          <a:xfrm>
            <a:off x="1666674" y="2105429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Shape 1293"/>
          <p:cNvSpPr/>
          <p:nvPr/>
        </p:nvSpPr>
        <p:spPr>
          <a:xfrm>
            <a:off x="2874551" y="336191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Shape 1297"/>
          <p:cNvSpPr/>
          <p:nvPr/>
        </p:nvSpPr>
        <p:spPr>
          <a:xfrm>
            <a:off x="3951611" y="2116010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Shape 1301"/>
          <p:cNvSpPr/>
          <p:nvPr/>
        </p:nvSpPr>
        <p:spPr>
          <a:xfrm>
            <a:off x="5287244" y="3364474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Shape 1305"/>
          <p:cNvSpPr/>
          <p:nvPr/>
        </p:nvSpPr>
        <p:spPr>
          <a:xfrm>
            <a:off x="6582014" y="2113673"/>
            <a:ext cx="1084028" cy="3059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Rectangle 72"/>
          <p:cNvSpPr/>
          <p:nvPr/>
        </p:nvSpPr>
        <p:spPr>
          <a:xfrm rot="20935423">
            <a:off x="782125" y="2780034"/>
            <a:ext cx="896680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17970" y="1682390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測邊法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9097" y="1237879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GB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Rectangle 137"/>
          <p:cNvSpPr/>
          <p:nvPr/>
        </p:nvSpPr>
        <p:spPr>
          <a:xfrm rot="594578">
            <a:off x="1814677" y="2437649"/>
            <a:ext cx="901698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Rectangle 142"/>
          <p:cNvSpPr/>
          <p:nvPr/>
        </p:nvSpPr>
        <p:spPr>
          <a:xfrm rot="20856684">
            <a:off x="3246301" y="2792454"/>
            <a:ext cx="66770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Rectangle 143"/>
          <p:cNvSpPr/>
          <p:nvPr/>
        </p:nvSpPr>
        <p:spPr>
          <a:xfrm rot="630609">
            <a:off x="4211406" y="2455821"/>
            <a:ext cx="89866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Rectangle 144"/>
          <p:cNvSpPr/>
          <p:nvPr/>
        </p:nvSpPr>
        <p:spPr>
          <a:xfrm rot="20816511">
            <a:off x="5521603" y="2787402"/>
            <a:ext cx="943207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Rectangle 145"/>
          <p:cNvSpPr/>
          <p:nvPr/>
        </p:nvSpPr>
        <p:spPr>
          <a:xfrm rot="847487">
            <a:off x="6969701" y="2324051"/>
            <a:ext cx="733992" cy="501381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身分證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4741" y="4073143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使用中值濾波法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0852" y="3545596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46281" y="3958316"/>
            <a:ext cx="158388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加強邊緣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連結破碎區塊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6430" y="3522123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27679" y="1681508"/>
            <a:ext cx="20559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找出連續、封閉的邊緣</a:t>
            </a:r>
            <a:endParaRPr lang="zh-CN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27679" y="1205844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67233" y="3524681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GB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58082" y="1565121"/>
            <a:ext cx="23548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裁切健保卡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依比例擷取身分證字號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58082" y="1162775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裁切身分證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TextBox 53">
            <a:extLst>
              <a:ext uri="{FF2B5EF4-FFF2-40B4-BE49-F238E27FC236}">
                <a16:creationId xmlns:a16="http://schemas.microsoft.com/office/drawing/2014/main" id="{C64BA556-EA26-4FCB-9714-975A568F516C}"/>
              </a:ext>
            </a:extLst>
          </p:cNvPr>
          <p:cNvSpPr txBox="1"/>
          <p:nvPr/>
        </p:nvSpPr>
        <p:spPr>
          <a:xfrm>
            <a:off x="5267231" y="3924066"/>
            <a:ext cx="30988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找出四邊形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判斷是否為矩形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找出最大矩形</a:t>
            </a:r>
            <a:endParaRPr lang="zh-CN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252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92E0A0C8-D64B-4928-AD4D-9E8EF9AF534B}"/>
              </a:ext>
            </a:extLst>
          </p:cNvPr>
          <p:cNvSpPr txBox="1">
            <a:spLocks/>
          </p:cNvSpPr>
          <p:nvPr/>
        </p:nvSpPr>
        <p:spPr>
          <a:xfrm>
            <a:off x="860285" y="609638"/>
            <a:ext cx="3888432" cy="665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矩形檢測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E0274B1A-2DAC-4509-987D-84A72B8219CC}"/>
              </a:ext>
            </a:extLst>
          </p:cNvPr>
          <p:cNvSpPr txBox="1">
            <a:spLocks/>
          </p:cNvSpPr>
          <p:nvPr/>
        </p:nvSpPr>
        <p:spPr>
          <a:xfrm>
            <a:off x="897180" y="1353570"/>
            <a:ext cx="6667264" cy="229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多邊形逼近</a:t>
            </a:r>
            <a:endParaRPr lang="en-US" altLang="zh-TW" sz="24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尋找四邊形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頂點</a:t>
            </a:r>
            <a:r>
              <a:rPr lang="en-US" altLang="zh-TW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=4</a:t>
            </a: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判斷是否為矩形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四個角都</a:t>
            </a: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接近</a:t>
            </a:r>
            <a:r>
              <a:rPr lang="en-US" altLang="zh-TW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标题 5">
            <a:extLst>
              <a:ext uri="{FF2B5EF4-FFF2-40B4-BE49-F238E27FC236}">
                <a16:creationId xmlns:a16="http://schemas.microsoft.com/office/drawing/2014/main" id="{9A4008F6-B97F-4A03-BCB2-8F633982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719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EAFD0F-078C-4F08-8AFE-A70AB470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70053"/>
            <a:ext cx="3324427" cy="228164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196590E-159F-4CFE-B33A-46824835B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170053"/>
            <a:ext cx="3359618" cy="23119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CF7F92-F551-4B02-B5F2-614066F99A8E}"/>
              </a:ext>
            </a:extLst>
          </p:cNvPr>
          <p:cNvSpPr/>
          <p:nvPr/>
        </p:nvSpPr>
        <p:spPr>
          <a:xfrm>
            <a:off x="889248" y="915566"/>
            <a:ext cx="2525050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多邊形逼近</a:t>
            </a:r>
            <a:endParaRPr lang="en-US" altLang="zh-TW" sz="32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D145ECC-1CEB-4D82-8D0F-72D08ABB2175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503939" y="3310875"/>
            <a:ext cx="1644125" cy="151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5">
            <a:extLst>
              <a:ext uri="{FF2B5EF4-FFF2-40B4-BE49-F238E27FC236}">
                <a16:creationId xmlns:a16="http://schemas.microsoft.com/office/drawing/2014/main" id="{07C0CA38-66BD-47A6-AF47-D2D9902C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23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184F3113-27A4-43C0-B066-A89CC259C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7" t="40761" r="24699" b="9168"/>
          <a:stretch/>
        </p:blipFill>
        <p:spPr>
          <a:xfrm rot="16200000">
            <a:off x="2681025" y="-865866"/>
            <a:ext cx="4443957" cy="7574775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7D1A2B0-A2B3-44EE-B6E6-826595792528}"/>
              </a:ext>
            </a:extLst>
          </p:cNvPr>
          <p:cNvSpPr/>
          <p:nvPr/>
        </p:nvSpPr>
        <p:spPr>
          <a:xfrm>
            <a:off x="2771800" y="235572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A7BC8C1-7FD3-473C-8B0F-AA95B6928162}"/>
              </a:ext>
            </a:extLst>
          </p:cNvPr>
          <p:cNvSpPr/>
          <p:nvPr/>
        </p:nvSpPr>
        <p:spPr>
          <a:xfrm>
            <a:off x="6084168" y="2355726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57FDDE7-C2DD-42E7-BEF0-174C884A5E86}"/>
              </a:ext>
            </a:extLst>
          </p:cNvPr>
          <p:cNvSpPr/>
          <p:nvPr/>
        </p:nvSpPr>
        <p:spPr>
          <a:xfrm>
            <a:off x="6200754" y="4518734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2E3AC21-A08B-4D2A-AFA6-32227DF73A2C}"/>
              </a:ext>
            </a:extLst>
          </p:cNvPr>
          <p:cNvSpPr/>
          <p:nvPr/>
        </p:nvSpPr>
        <p:spPr>
          <a:xfrm>
            <a:off x="2746255" y="4552412"/>
            <a:ext cx="216024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1AA473E-51F8-4D3F-9CC5-CB16108F0393}"/>
              </a:ext>
            </a:extLst>
          </p:cNvPr>
          <p:cNvCxnSpPr>
            <a:cxnSpLocks/>
            <a:stCxn id="4" idx="6"/>
            <a:endCxn id="5" idx="2"/>
          </p:cNvCxnSpPr>
          <p:nvPr/>
        </p:nvCxnSpPr>
        <p:spPr>
          <a:xfrm>
            <a:off x="2987824" y="2463738"/>
            <a:ext cx="3096344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A6D396F-19AD-4777-991A-B272DC809579}"/>
              </a:ext>
            </a:extLst>
          </p:cNvPr>
          <p:cNvCxnSpPr>
            <a:cxnSpLocks/>
          </p:cNvCxnSpPr>
          <p:nvPr/>
        </p:nvCxnSpPr>
        <p:spPr>
          <a:xfrm flipH="1">
            <a:off x="2771800" y="2571750"/>
            <a:ext cx="72008" cy="198066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668DE34A-B9AA-425F-8D15-62604B910F6B}"/>
              </a:ext>
            </a:extLst>
          </p:cNvPr>
          <p:cNvCxnSpPr/>
          <p:nvPr/>
        </p:nvCxnSpPr>
        <p:spPr>
          <a:xfrm rot="5400000">
            <a:off x="2825806" y="2481740"/>
            <a:ext cx="540060" cy="504056"/>
          </a:xfrm>
          <a:prstGeom prst="bentConnector3">
            <a:avLst>
              <a:gd name="adj1" fmla="val 108123"/>
            </a:avLst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5">
            <a:extLst>
              <a:ext uri="{FF2B5EF4-FFF2-40B4-BE49-F238E27FC236}">
                <a16:creationId xmlns:a16="http://schemas.microsoft.com/office/drawing/2014/main" id="{1514B8CE-EAB7-4A04-865F-D66BD860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412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184F3113-27A4-43C0-B066-A89CC259C4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7" t="40761" r="24699" b="9168"/>
          <a:stretch/>
        </p:blipFill>
        <p:spPr>
          <a:xfrm rot="16200000">
            <a:off x="2681025" y="-865866"/>
            <a:ext cx="4443957" cy="7574775"/>
          </a:xfrm>
          <a:prstGeom prst="rect">
            <a:avLst/>
          </a:prstGeom>
        </p:spPr>
      </p:pic>
      <p:sp>
        <p:nvSpPr>
          <p:cNvPr id="19" name="标题 5">
            <a:extLst>
              <a:ext uri="{FF2B5EF4-FFF2-40B4-BE49-F238E27FC236}">
                <a16:creationId xmlns:a16="http://schemas.microsoft.com/office/drawing/2014/main" id="{1514B8CE-EAB7-4A04-865F-D66BD860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D727FC9-DCAA-4261-AE3F-1A701E95DD9F}"/>
              </a:ext>
            </a:extLst>
          </p:cNvPr>
          <p:cNvCxnSpPr>
            <a:cxnSpLocks/>
          </p:cNvCxnSpPr>
          <p:nvPr/>
        </p:nvCxnSpPr>
        <p:spPr>
          <a:xfrm>
            <a:off x="2821255" y="2420658"/>
            <a:ext cx="3550945" cy="86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2EEF817-D39E-4AF2-82A9-0A5F45043FE6}"/>
              </a:ext>
            </a:extLst>
          </p:cNvPr>
          <p:cNvCxnSpPr>
            <a:cxnSpLocks/>
          </p:cNvCxnSpPr>
          <p:nvPr/>
        </p:nvCxnSpPr>
        <p:spPr>
          <a:xfrm>
            <a:off x="2796952" y="2427734"/>
            <a:ext cx="0" cy="22322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062DF6F-AB04-42B0-8E03-D281EE4272B6}"/>
              </a:ext>
            </a:extLst>
          </p:cNvPr>
          <p:cNvCxnSpPr>
            <a:cxnSpLocks/>
          </p:cNvCxnSpPr>
          <p:nvPr/>
        </p:nvCxnSpPr>
        <p:spPr>
          <a:xfrm>
            <a:off x="2796952" y="4644768"/>
            <a:ext cx="3575248" cy="220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A99B394-8609-49A5-B396-3231104650EE}"/>
              </a:ext>
            </a:extLst>
          </p:cNvPr>
          <p:cNvCxnSpPr>
            <a:cxnSpLocks/>
          </p:cNvCxnSpPr>
          <p:nvPr/>
        </p:nvCxnSpPr>
        <p:spPr>
          <a:xfrm>
            <a:off x="6372200" y="2423539"/>
            <a:ext cx="0" cy="22322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DBF0FDD8-DDA2-40D3-99F2-F2BB13E8E411}"/>
              </a:ext>
            </a:extLst>
          </p:cNvPr>
          <p:cNvSpPr/>
          <p:nvPr/>
        </p:nvSpPr>
        <p:spPr>
          <a:xfrm>
            <a:off x="3131840" y="3100958"/>
            <a:ext cx="579512" cy="55091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82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Group 1"/>
          <p:cNvGrpSpPr/>
          <p:nvPr/>
        </p:nvGrpSpPr>
        <p:grpSpPr>
          <a:xfrm>
            <a:off x="0" y="2137032"/>
            <a:ext cx="9144000" cy="1217840"/>
            <a:chOff x="0" y="3187371"/>
            <a:chExt cx="12192000" cy="1546463"/>
          </a:xfrm>
        </p:grpSpPr>
        <p:sp>
          <p:nvSpPr>
            <p:cNvPr id="4" name="Shape 1240"/>
            <p:cNvSpPr/>
            <p:nvPr/>
          </p:nvSpPr>
          <p:spPr>
            <a:xfrm>
              <a:off x="0" y="3187371"/>
              <a:ext cx="12192000" cy="154646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Shape 1241"/>
            <p:cNvSpPr/>
            <p:nvPr/>
          </p:nvSpPr>
          <p:spPr>
            <a:xfrm>
              <a:off x="37002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Shape 1242"/>
            <p:cNvSpPr/>
            <p:nvPr/>
          </p:nvSpPr>
          <p:spPr>
            <a:xfrm>
              <a:off x="156235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Shape 1243"/>
            <p:cNvSpPr/>
            <p:nvPr/>
          </p:nvSpPr>
          <p:spPr>
            <a:xfrm>
              <a:off x="275468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Shape 1244"/>
            <p:cNvSpPr/>
            <p:nvPr/>
          </p:nvSpPr>
          <p:spPr>
            <a:xfrm>
              <a:off x="394701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Shape 1245"/>
            <p:cNvSpPr/>
            <p:nvPr/>
          </p:nvSpPr>
          <p:spPr>
            <a:xfrm>
              <a:off x="513933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Shape 1246"/>
            <p:cNvSpPr/>
            <p:nvPr/>
          </p:nvSpPr>
          <p:spPr>
            <a:xfrm>
              <a:off x="633167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Shape 1247"/>
            <p:cNvSpPr/>
            <p:nvPr/>
          </p:nvSpPr>
          <p:spPr>
            <a:xfrm>
              <a:off x="752400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Shape 1248"/>
            <p:cNvSpPr/>
            <p:nvPr/>
          </p:nvSpPr>
          <p:spPr>
            <a:xfrm>
              <a:off x="871633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Shape 1249"/>
            <p:cNvSpPr/>
            <p:nvPr/>
          </p:nvSpPr>
          <p:spPr>
            <a:xfrm>
              <a:off x="990865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Shape 1250"/>
            <p:cNvSpPr/>
            <p:nvPr/>
          </p:nvSpPr>
          <p:spPr>
            <a:xfrm>
              <a:off x="11100989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1257"/>
          <p:cNvGrpSpPr/>
          <p:nvPr/>
        </p:nvGrpSpPr>
        <p:grpSpPr>
          <a:xfrm rot="10800000" flipH="1">
            <a:off x="537658" y="266611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17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Group 1262"/>
          <p:cNvGrpSpPr/>
          <p:nvPr/>
        </p:nvGrpSpPr>
        <p:grpSpPr>
          <a:xfrm>
            <a:off x="1570966" y="227528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0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Group 1267"/>
          <p:cNvGrpSpPr/>
          <p:nvPr/>
        </p:nvGrpSpPr>
        <p:grpSpPr>
          <a:xfrm rot="10800000" flipH="1">
            <a:off x="2868990" y="266274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3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Group 1272"/>
          <p:cNvGrpSpPr/>
          <p:nvPr/>
        </p:nvGrpSpPr>
        <p:grpSpPr>
          <a:xfrm>
            <a:off x="3947795" y="2275602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6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Group 1277"/>
          <p:cNvGrpSpPr/>
          <p:nvPr/>
        </p:nvGrpSpPr>
        <p:grpSpPr>
          <a:xfrm rot="10800000" flipH="1">
            <a:off x="5279940" y="266530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9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1" name="Group 1282"/>
          <p:cNvGrpSpPr/>
          <p:nvPr/>
        </p:nvGrpSpPr>
        <p:grpSpPr>
          <a:xfrm>
            <a:off x="6693329" y="226502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2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4" name="Shape 1285"/>
          <p:cNvSpPr/>
          <p:nvPr/>
        </p:nvSpPr>
        <p:spPr>
          <a:xfrm>
            <a:off x="534861" y="335486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Shape 1289"/>
          <p:cNvSpPr/>
          <p:nvPr/>
        </p:nvSpPr>
        <p:spPr>
          <a:xfrm>
            <a:off x="1666674" y="2105429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Shape 1293"/>
          <p:cNvSpPr/>
          <p:nvPr/>
        </p:nvSpPr>
        <p:spPr>
          <a:xfrm>
            <a:off x="2874551" y="336191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Shape 1297"/>
          <p:cNvSpPr/>
          <p:nvPr/>
        </p:nvSpPr>
        <p:spPr>
          <a:xfrm>
            <a:off x="3951611" y="2116010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Shape 1301"/>
          <p:cNvSpPr/>
          <p:nvPr/>
        </p:nvSpPr>
        <p:spPr>
          <a:xfrm>
            <a:off x="5287244" y="3364474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Shape 1305"/>
          <p:cNvSpPr/>
          <p:nvPr/>
        </p:nvSpPr>
        <p:spPr>
          <a:xfrm>
            <a:off x="6582014" y="2113673"/>
            <a:ext cx="1084028" cy="3059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Rectangle 72"/>
          <p:cNvSpPr/>
          <p:nvPr/>
        </p:nvSpPr>
        <p:spPr>
          <a:xfrm rot="20935423">
            <a:off x="782125" y="2780034"/>
            <a:ext cx="896680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17970" y="1682390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測邊法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9097" y="1237879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GB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Rectangle 137"/>
          <p:cNvSpPr/>
          <p:nvPr/>
        </p:nvSpPr>
        <p:spPr>
          <a:xfrm rot="594578">
            <a:off x="1814677" y="2437649"/>
            <a:ext cx="901698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Rectangle 142"/>
          <p:cNvSpPr/>
          <p:nvPr/>
        </p:nvSpPr>
        <p:spPr>
          <a:xfrm rot="20856684">
            <a:off x="3246301" y="2792454"/>
            <a:ext cx="66770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Rectangle 143"/>
          <p:cNvSpPr/>
          <p:nvPr/>
        </p:nvSpPr>
        <p:spPr>
          <a:xfrm rot="630609">
            <a:off x="4211406" y="2455821"/>
            <a:ext cx="89866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Rectangle 144"/>
          <p:cNvSpPr/>
          <p:nvPr/>
        </p:nvSpPr>
        <p:spPr>
          <a:xfrm rot="20816511">
            <a:off x="5521603" y="2787402"/>
            <a:ext cx="943207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Rectangle 145"/>
          <p:cNvSpPr/>
          <p:nvPr/>
        </p:nvSpPr>
        <p:spPr>
          <a:xfrm rot="847487">
            <a:off x="6969701" y="2324051"/>
            <a:ext cx="733992" cy="501381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</a:t>
            </a:r>
            <a:endParaRPr lang="en-US" altLang="zh-TW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身分證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4741" y="4073143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使用中值濾波法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0852" y="3545596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46281" y="3958316"/>
            <a:ext cx="158388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加強邊緣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連結破碎區塊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6430" y="3522123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27679" y="1681508"/>
            <a:ext cx="20559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找出連續、封閉的邊緣</a:t>
            </a:r>
            <a:endParaRPr lang="zh-CN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27679" y="1205844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67233" y="3524681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58082" y="1565121"/>
            <a:ext cx="23548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裁切健保卡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依比例擷取身分證字號</a:t>
            </a:r>
            <a:endParaRPr lang="zh-CN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58082" y="1162775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裁切身分證</a:t>
            </a:r>
            <a:endParaRPr lang="en-GB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41955" y="-254081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延迟符</a:t>
            </a:r>
          </a:p>
        </p:txBody>
      </p:sp>
      <p:sp>
        <p:nvSpPr>
          <p:cNvPr id="58" name="TextBox 53">
            <a:extLst>
              <a:ext uri="{FF2B5EF4-FFF2-40B4-BE49-F238E27FC236}">
                <a16:creationId xmlns:a16="http://schemas.microsoft.com/office/drawing/2014/main" id="{C4863D67-3DC2-42A5-9D5E-4404CC54A522}"/>
              </a:ext>
            </a:extLst>
          </p:cNvPr>
          <p:cNvSpPr txBox="1"/>
          <p:nvPr/>
        </p:nvSpPr>
        <p:spPr>
          <a:xfrm>
            <a:off x="5267231" y="3924066"/>
            <a:ext cx="30988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找出四邊形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判斷是否為矩形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找出最大矩形</a:t>
            </a:r>
            <a:endParaRPr lang="zh-CN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74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F70AB-52AD-4364-B610-F0D9CA56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C0BAA9E-E743-4C46-BF3D-7014B1E007C5}"/>
              </a:ext>
            </a:extLst>
          </p:cNvPr>
          <p:cNvSpPr/>
          <p:nvPr/>
        </p:nvSpPr>
        <p:spPr>
          <a:xfrm>
            <a:off x="971600" y="91556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裁切身分證</a:t>
            </a:r>
          </a:p>
        </p:txBody>
      </p:sp>
      <p:pic>
        <p:nvPicPr>
          <p:cNvPr id="5" name="圖片 4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5B07D947-7E7C-4578-991A-968F87AEE5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6" t="32316" r="17694" b="8885"/>
          <a:stretch/>
        </p:blipFill>
        <p:spPr>
          <a:xfrm>
            <a:off x="395536" y="1635646"/>
            <a:ext cx="1656185" cy="3024336"/>
          </a:xfrm>
          <a:prstGeom prst="rect">
            <a:avLst/>
          </a:prstGeom>
        </p:spPr>
      </p:pic>
      <p:pic>
        <p:nvPicPr>
          <p:cNvPr id="10" name="圖片 9" descr="一張含有 文字 的圖片&#10;&#10;產生非常高可信度的描述">
            <a:extLst>
              <a:ext uri="{FF2B5EF4-FFF2-40B4-BE49-F238E27FC236}">
                <a16:creationId xmlns:a16="http://schemas.microsoft.com/office/drawing/2014/main" id="{6D4B6D4A-B90B-4CA0-8556-BA5B42766D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43" y="3022885"/>
            <a:ext cx="1130909" cy="720080"/>
          </a:xfrm>
          <a:prstGeom prst="rect">
            <a:avLst/>
          </a:prstGeom>
        </p:spPr>
      </p:pic>
      <p:pic>
        <p:nvPicPr>
          <p:cNvPr id="7" name="圖片 6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07B7734B-4032-4109-A854-F351CFF252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49116" b="27084"/>
          <a:stretch/>
        </p:blipFill>
        <p:spPr>
          <a:xfrm>
            <a:off x="3238983" y="3428514"/>
            <a:ext cx="576064" cy="249857"/>
          </a:xfrm>
          <a:prstGeom prst="rect">
            <a:avLst/>
          </a:prstGeom>
        </p:spPr>
      </p:pic>
      <p:pic>
        <p:nvPicPr>
          <p:cNvPr id="11" name="圖片 10" descr="一張含有 文字 的圖片&#10;&#10;產生非常高可信度的描述">
            <a:extLst>
              <a:ext uri="{FF2B5EF4-FFF2-40B4-BE49-F238E27FC236}">
                <a16:creationId xmlns:a16="http://schemas.microsoft.com/office/drawing/2014/main" id="{3FDAC080-1CB2-4448-AED1-B111CB5C7E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80" y="2211710"/>
            <a:ext cx="3354773" cy="2136074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370A0F8-FC0B-4728-A73E-3B146939123E}"/>
              </a:ext>
            </a:extLst>
          </p:cNvPr>
          <p:cNvCxnSpPr>
            <a:cxnSpLocks/>
          </p:cNvCxnSpPr>
          <p:nvPr/>
        </p:nvCxnSpPr>
        <p:spPr>
          <a:xfrm>
            <a:off x="3347864" y="2218006"/>
            <a:ext cx="0" cy="212977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44B159A-0EED-4243-91F3-347B5CD119A6}"/>
              </a:ext>
            </a:extLst>
          </p:cNvPr>
          <p:cNvCxnSpPr>
            <a:cxnSpLocks/>
          </p:cNvCxnSpPr>
          <p:nvPr/>
        </p:nvCxnSpPr>
        <p:spPr>
          <a:xfrm>
            <a:off x="4355976" y="2211710"/>
            <a:ext cx="0" cy="21360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8431207-C506-42E1-BA68-32F38207BB95}"/>
              </a:ext>
            </a:extLst>
          </p:cNvPr>
          <p:cNvCxnSpPr>
            <a:cxnSpLocks/>
          </p:cNvCxnSpPr>
          <p:nvPr/>
        </p:nvCxnSpPr>
        <p:spPr>
          <a:xfrm>
            <a:off x="2411760" y="3435846"/>
            <a:ext cx="335477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58FA0BC-7697-45C6-A0D0-CC8140F3DF78}"/>
              </a:ext>
            </a:extLst>
          </p:cNvPr>
          <p:cNvCxnSpPr>
            <a:cxnSpLocks/>
          </p:cNvCxnSpPr>
          <p:nvPr/>
        </p:nvCxnSpPr>
        <p:spPr>
          <a:xfrm>
            <a:off x="2411760" y="4011910"/>
            <a:ext cx="335477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E67CD2F-3A17-4F55-8CEF-570C83B74ADB}"/>
              </a:ext>
            </a:extLst>
          </p:cNvPr>
          <p:cNvSpPr txBox="1"/>
          <p:nvPr/>
        </p:nvSpPr>
        <p:spPr>
          <a:xfrm>
            <a:off x="2981311" y="4396994"/>
            <a:ext cx="110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0.26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8C7184C-7BF6-4C25-B427-11409E0014DA}"/>
              </a:ext>
            </a:extLst>
          </p:cNvPr>
          <p:cNvSpPr txBox="1"/>
          <p:nvPr/>
        </p:nvSpPr>
        <p:spPr>
          <a:xfrm>
            <a:off x="3995936" y="4347784"/>
            <a:ext cx="110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0.61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51FFC43-0AF3-4CA5-83AD-5226E9B6CC4E}"/>
              </a:ext>
            </a:extLst>
          </p:cNvPr>
          <p:cNvSpPr txBox="1"/>
          <p:nvPr/>
        </p:nvSpPr>
        <p:spPr>
          <a:xfrm>
            <a:off x="5766533" y="3147814"/>
            <a:ext cx="110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0.57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2749E38-BB1D-437D-9733-766AD41DA657}"/>
              </a:ext>
            </a:extLst>
          </p:cNvPr>
          <p:cNvSpPr txBox="1"/>
          <p:nvPr/>
        </p:nvSpPr>
        <p:spPr>
          <a:xfrm>
            <a:off x="5766533" y="3742965"/>
            <a:ext cx="1103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0.84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40" name="圖片 39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1FCCD0BD-907D-46DF-A768-7EE4BBD742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0" t="49116" r="15764" b="27084"/>
          <a:stretch/>
        </p:blipFill>
        <p:spPr>
          <a:xfrm>
            <a:off x="5724128" y="2211710"/>
            <a:ext cx="2664296" cy="18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7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7.40741E-7 L 0.40573 -0.0117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8" y="-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矩形 160"/>
          <p:cNvSpPr>
            <a:spLocks noChangeArrowheads="1"/>
          </p:cNvSpPr>
          <p:nvPr/>
        </p:nvSpPr>
        <p:spPr bwMode="auto">
          <a:xfrm>
            <a:off x="677276" y="771550"/>
            <a:ext cx="7992888" cy="3672408"/>
          </a:xfrm>
          <a:custGeom>
            <a:avLst/>
            <a:gdLst>
              <a:gd name="connsiteX0" fmla="*/ 0 w 7260238"/>
              <a:gd name="connsiteY0" fmla="*/ 0 h 3090960"/>
              <a:gd name="connsiteX1" fmla="*/ 7260238 w 7260238"/>
              <a:gd name="connsiteY1" fmla="*/ 0 h 3090960"/>
              <a:gd name="connsiteX2" fmla="*/ 7260238 w 7260238"/>
              <a:gd name="connsiteY2" fmla="*/ 3090960 h 3090960"/>
              <a:gd name="connsiteX3" fmla="*/ 0 w 7260238"/>
              <a:gd name="connsiteY3" fmla="*/ 3090960 h 3090960"/>
              <a:gd name="connsiteX4" fmla="*/ 0 w 7260238"/>
              <a:gd name="connsiteY4" fmla="*/ 0 h 3090960"/>
              <a:gd name="connsiteX0" fmla="*/ 0 w 7260238"/>
              <a:gd name="connsiteY0" fmla="*/ 0 h 3090960"/>
              <a:gd name="connsiteX1" fmla="*/ 7260238 w 7260238"/>
              <a:gd name="connsiteY1" fmla="*/ 0 h 3090960"/>
              <a:gd name="connsiteX2" fmla="*/ 7260238 w 7260238"/>
              <a:gd name="connsiteY2" fmla="*/ 3090960 h 3090960"/>
              <a:gd name="connsiteX3" fmla="*/ 666205 w 7260238"/>
              <a:gd name="connsiteY3" fmla="*/ 3090960 h 3090960"/>
              <a:gd name="connsiteX4" fmla="*/ 0 w 7260238"/>
              <a:gd name="connsiteY4" fmla="*/ 0 h 3090960"/>
              <a:gd name="connsiteX0" fmla="*/ 0 w 7260238"/>
              <a:gd name="connsiteY0" fmla="*/ 0 h 3141760"/>
              <a:gd name="connsiteX1" fmla="*/ 7260238 w 7260238"/>
              <a:gd name="connsiteY1" fmla="*/ 0 h 3141760"/>
              <a:gd name="connsiteX2" fmla="*/ 7031638 w 7260238"/>
              <a:gd name="connsiteY2" fmla="*/ 3141760 h 3141760"/>
              <a:gd name="connsiteX3" fmla="*/ 666205 w 7260238"/>
              <a:gd name="connsiteY3" fmla="*/ 3090960 h 3141760"/>
              <a:gd name="connsiteX4" fmla="*/ 0 w 7260238"/>
              <a:gd name="connsiteY4" fmla="*/ 0 h 3141760"/>
              <a:gd name="connsiteX0" fmla="*/ 0 w 7454971"/>
              <a:gd name="connsiteY0" fmla="*/ 0 h 3141760"/>
              <a:gd name="connsiteX1" fmla="*/ 7454971 w 7454971"/>
              <a:gd name="connsiteY1" fmla="*/ 0 h 3141760"/>
              <a:gd name="connsiteX2" fmla="*/ 7031638 w 7454971"/>
              <a:gd name="connsiteY2" fmla="*/ 3141760 h 3141760"/>
              <a:gd name="connsiteX3" fmla="*/ 666205 w 7454971"/>
              <a:gd name="connsiteY3" fmla="*/ 3090960 h 3141760"/>
              <a:gd name="connsiteX4" fmla="*/ 0 w 7454971"/>
              <a:gd name="connsiteY4" fmla="*/ 0 h 3141760"/>
              <a:gd name="connsiteX0" fmla="*/ 0 w 7454971"/>
              <a:gd name="connsiteY0" fmla="*/ 0 h 3353427"/>
              <a:gd name="connsiteX1" fmla="*/ 7454971 w 7454971"/>
              <a:gd name="connsiteY1" fmla="*/ 211667 h 3353427"/>
              <a:gd name="connsiteX2" fmla="*/ 7031638 w 7454971"/>
              <a:gd name="connsiteY2" fmla="*/ 3353427 h 3353427"/>
              <a:gd name="connsiteX3" fmla="*/ 666205 w 7454971"/>
              <a:gd name="connsiteY3" fmla="*/ 3302627 h 3353427"/>
              <a:gd name="connsiteX4" fmla="*/ 0 w 7454971"/>
              <a:gd name="connsiteY4" fmla="*/ 0 h 335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4971" h="3353427">
                <a:moveTo>
                  <a:pt x="0" y="0"/>
                </a:moveTo>
                <a:lnTo>
                  <a:pt x="7454971" y="211667"/>
                </a:lnTo>
                <a:lnTo>
                  <a:pt x="7031638" y="3353427"/>
                </a:lnTo>
                <a:lnTo>
                  <a:pt x="666205" y="330262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54000"/>
            </a:schemeClr>
          </a:solidFill>
          <a:ln w="12700" cmpd="sng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 altLang="en-US" b="0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24544" y="2787774"/>
            <a:ext cx="2156662" cy="250742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979712" y="929080"/>
            <a:ext cx="1089878" cy="639836"/>
          </a:xfrm>
          <a:prstGeom prst="rect">
            <a:avLst/>
          </a:prstGeom>
          <a:noFill/>
        </p:spPr>
        <p:txBody>
          <a:bodyPr wrap="none" lIns="69769" tIns="34884" rIns="69769" bIns="34884" rtlCol="0">
            <a:spAutoFit/>
          </a:bodyPr>
          <a:lstStyle/>
          <a:p>
            <a:pPr algn="ctr"/>
            <a:r>
              <a:rPr lang="zh-CN" altLang="en-US" sz="3700" b="1" dirty="0">
                <a:ln w="6350">
                  <a:noFill/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2118" y="1726446"/>
            <a:ext cx="64842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台中榮總引進</a:t>
            </a:r>
            <a:r>
              <a:rPr lang="en-US" altLang="zh-TW" sz="2000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Zenbo</a:t>
            </a:r>
            <a:r>
              <a:rPr lang="zh-TW" altLang="en-US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智慧機器人</a:t>
            </a:r>
            <a:endParaRPr lang="en-US" altLang="zh-TW" sz="2000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希望可以減少人工掛號的工作量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將健保卡插入讀卡機，直接在機器人上完成掛號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機器人無法安裝讀卡機，改以手動輸入身分證來掛號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D4AB59-2227-439B-929B-BDEE3C5EC4FE}"/>
              </a:ext>
            </a:extLst>
          </p:cNvPr>
          <p:cNvSpPr txBox="1"/>
          <p:nvPr/>
        </p:nvSpPr>
        <p:spPr>
          <a:xfrm>
            <a:off x="2369464" y="3516089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以相機拍下健保卡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2000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影像辨識技術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識別</a:t>
            </a:r>
            <a:r>
              <a:rPr lang="zh-TW" altLang="en-US" sz="2000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身分證字號</a:t>
            </a:r>
          </a:p>
        </p:txBody>
      </p:sp>
    </p:spTree>
    <p:extLst>
      <p:ext uri="{BB962C8B-B14F-4D97-AF65-F5344CB8AC3E}">
        <p14:creationId xmlns:p14="http://schemas.microsoft.com/office/powerpoint/2010/main" val="4263725379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11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4A4985CD-0913-42F2-BF7E-DED104FDE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7" t="56604" r="17963" b="21159"/>
          <a:stretch/>
        </p:blipFill>
        <p:spPr>
          <a:xfrm>
            <a:off x="889248" y="1563638"/>
            <a:ext cx="3688466" cy="25202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285C914-F2B5-4AAD-86FE-74FBF2D67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36388" b="13073"/>
          <a:stretch/>
        </p:blipFill>
        <p:spPr>
          <a:xfrm>
            <a:off x="5796136" y="1779662"/>
            <a:ext cx="2376264" cy="2263538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3315C42D-3DDA-4798-A1B3-88B8CBF9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AC12C9-F57D-4830-BD5B-B6218F56BDCD}"/>
              </a:ext>
            </a:extLst>
          </p:cNvPr>
          <p:cNvSpPr/>
          <p:nvPr/>
        </p:nvSpPr>
        <p:spPr>
          <a:xfrm>
            <a:off x="889248" y="69719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困難點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9AB2D6DA-5025-41C3-B0B3-6B9214FF48CC}"/>
              </a:ext>
            </a:extLst>
          </p:cNvPr>
          <p:cNvSpPr/>
          <p:nvPr/>
        </p:nvSpPr>
        <p:spPr>
          <a:xfrm>
            <a:off x="3851920" y="1275606"/>
            <a:ext cx="1152128" cy="22322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28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40"/>
            <a:ext cx="9144000" cy="51435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586717" y="611624"/>
            <a:ext cx="4045450" cy="41591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4229896" cy="43487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20480" y="2046759"/>
            <a:ext cx="269168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實作方案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(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二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15816" y="275745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CEC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915816" y="307916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59832" y="2643758"/>
            <a:ext cx="3656708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在相機預覽畫面新增一個方框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拍照時直接剪取方框內容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OCR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引擎進行文字識別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1945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endParaRPr lang="zh-CN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椭圆 19">
            <a:extLst>
              <a:ext uri="{FF2B5EF4-FFF2-40B4-BE49-F238E27FC236}">
                <a16:creationId xmlns:a16="http://schemas.microsoft.com/office/drawing/2014/main" id="{586E63EF-CBCB-4BCD-B7ED-5C21D3073E75}"/>
              </a:ext>
            </a:extLst>
          </p:cNvPr>
          <p:cNvSpPr/>
          <p:nvPr/>
        </p:nvSpPr>
        <p:spPr>
          <a:xfrm>
            <a:off x="2915816" y="3416278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628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40904" y="1093863"/>
            <a:ext cx="4771456" cy="1081843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4873" y="933566"/>
            <a:ext cx="3515183" cy="3476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在畫面上繪製方框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1176375" y="2283716"/>
            <a:ext cx="1190447" cy="1026114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概述</a:t>
            </a:r>
            <a:endParaRPr lang="zh-CN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接箭头连接符 6"/>
          <p:cNvCxnSpPr>
            <a:stCxn id="5" idx="5"/>
          </p:cNvCxnSpPr>
          <p:nvPr/>
        </p:nvCxnSpPr>
        <p:spPr>
          <a:xfrm flipV="1">
            <a:off x="2110260" y="1581639"/>
            <a:ext cx="930645" cy="702078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0"/>
          </p:cNvCxnSpPr>
          <p:nvPr/>
        </p:nvCxnSpPr>
        <p:spPr>
          <a:xfrm>
            <a:off x="2366822" y="2796773"/>
            <a:ext cx="674083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" idx="1"/>
          </p:cNvCxnSpPr>
          <p:nvPr/>
        </p:nvCxnSpPr>
        <p:spPr>
          <a:xfrm>
            <a:off x="2110260" y="3309830"/>
            <a:ext cx="930645" cy="702078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02943" y="1432726"/>
            <a:ext cx="4537095" cy="629391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在預覽畫面上繪製方框</a:t>
            </a:r>
            <a:endParaRPr lang="en-US" altLang="zh-TW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方框可以自由調整大小</a:t>
            </a:r>
            <a:endParaRPr lang="en-US" altLang="zh-TW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40904" y="2444013"/>
            <a:ext cx="4771456" cy="1081843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64873" y="2283716"/>
            <a:ext cx="3515183" cy="3476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擷取方框內容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5320" y="2849125"/>
            <a:ext cx="4537095" cy="349314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按下拍照後，擷取方框內容</a:t>
            </a:r>
            <a:endParaRPr lang="zh-CN" altLang="en-US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40904" y="3794163"/>
            <a:ext cx="4771456" cy="1081843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64873" y="3633867"/>
            <a:ext cx="3515183" cy="3476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7" tIns="34284" rIns="68567" bIns="34284"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OCR</a:t>
            </a:r>
            <a:endParaRPr lang="zh-CN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2943" y="4174854"/>
            <a:ext cx="4537095" cy="320460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擷取方框的內容後，存成圖片，輸入</a:t>
            </a:r>
            <a:r>
              <a:rPr lang="en-US" altLang="zh-TW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OCR</a:t>
            </a: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引擎</a:t>
            </a:r>
            <a:endParaRPr lang="en-US" altLang="zh-TW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A82DBE64-216A-4C41-9D9B-547163739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730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0" grpId="0"/>
      <p:bldP spid="11" grpId="0" animBg="1"/>
      <p:bldP spid="12" grpId="0" animBg="1"/>
      <p:bldP spid="13" grpId="0"/>
      <p:bldP spid="14" grpId="0" animBg="1"/>
      <p:bldP spid="15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2767C0FE-A77B-4DF1-8C81-475954CD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裝置, 物品 的圖片&#10;&#10;描述是以高可信度產生">
            <a:extLst>
              <a:ext uri="{FF2B5EF4-FFF2-40B4-BE49-F238E27FC236}">
                <a16:creationId xmlns:a16="http://schemas.microsoft.com/office/drawing/2014/main" id="{FC6C7D5E-23D7-410C-AFD9-774E520AD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219822"/>
            <a:ext cx="3329544" cy="1440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399883-AB29-4BFE-AE04-7FCD60D7FC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699542"/>
            <a:ext cx="3706925" cy="2232248"/>
          </a:xfrm>
          <a:prstGeom prst="rect">
            <a:avLst/>
          </a:prstGeom>
        </p:spPr>
      </p:pic>
      <p:pic>
        <p:nvPicPr>
          <p:cNvPr id="8" name="99118.t">
            <a:hlinkClick r:id="" action="ppaction://media"/>
            <a:extLst>
              <a:ext uri="{FF2B5EF4-FFF2-40B4-BE49-F238E27FC236}">
                <a16:creationId xmlns:a16="http://schemas.microsoft.com/office/drawing/2014/main" id="{F2DA9E32-9EF4-48F0-9215-34D37E7BD5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94517" y="699542"/>
            <a:ext cx="6336309" cy="35641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484E035-1BC1-4EC7-8C4A-CA5F9EAFBC94}"/>
              </a:ext>
            </a:extLst>
          </p:cNvPr>
          <p:cNvSpPr/>
          <p:nvPr/>
        </p:nvSpPr>
        <p:spPr>
          <a:xfrm>
            <a:off x="971600" y="91556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</a:p>
        </p:txBody>
      </p:sp>
    </p:spTree>
    <p:extLst>
      <p:ext uri="{BB962C8B-B14F-4D97-AF65-F5344CB8AC3E}">
        <p14:creationId xmlns:p14="http://schemas.microsoft.com/office/powerpoint/2010/main" val="42371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2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012160" y="1419622"/>
            <a:ext cx="2901598" cy="1828550"/>
            <a:chOff x="6084167" y="1925354"/>
            <a:chExt cx="3070587" cy="1935163"/>
          </a:xfrm>
        </p:grpSpPr>
        <p:sp>
          <p:nvSpPr>
            <p:cNvPr id="4" name="KMA1D1FEAF"/>
            <p:cNvSpPr>
              <a:spLocks noChangeArrowheads="1"/>
            </p:cNvSpPr>
            <p:nvPr/>
          </p:nvSpPr>
          <p:spPr bwMode="ltGray">
            <a:xfrm>
              <a:off x="6084167" y="1925354"/>
              <a:ext cx="2756794" cy="1935163"/>
            </a:xfrm>
            <a:prstGeom prst="rect">
              <a:avLst/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6259087" y="2583500"/>
              <a:ext cx="2895667" cy="586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26002" indent="-126002">
                <a:defRPr/>
              </a:pPr>
              <a:r>
                <a:rPr lang="zh-TW" altLang="en-US" sz="3000" b="1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處理影像資料</a:t>
              </a:r>
              <a:endParaRPr lang="ko-KR" altLang="ko-KR" sz="3000" b="1" dirty="0">
                <a:solidFill>
                  <a:schemeClr val="bg1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251121" y="1419622"/>
            <a:ext cx="3060574" cy="1828550"/>
            <a:chOff x="3162325" y="1925354"/>
            <a:chExt cx="3238821" cy="1935163"/>
          </a:xfrm>
        </p:grpSpPr>
        <p:sp>
          <p:nvSpPr>
            <p:cNvPr id="10" name="KMA1D1FEAF"/>
            <p:cNvSpPr>
              <a:spLocks noChangeArrowheads="1"/>
            </p:cNvSpPr>
            <p:nvPr/>
          </p:nvSpPr>
          <p:spPr bwMode="ltGray">
            <a:xfrm>
              <a:off x="3162325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3607052" y="2616072"/>
              <a:ext cx="2296409" cy="553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26002" indent="-126002">
                <a:defRPr/>
              </a:pPr>
              <a:r>
                <a:rPr lang="zh-TW" altLang="en-US" sz="2800" b="1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方框實作</a:t>
              </a:r>
              <a:endParaRPr lang="ko-KR" altLang="ko-KR" sz="2800" b="1" dirty="0">
                <a:solidFill>
                  <a:schemeClr val="bg1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00511" y="1419622"/>
            <a:ext cx="3060574" cy="1828550"/>
            <a:chOff x="251520" y="1925354"/>
            <a:chExt cx="3238821" cy="1935163"/>
          </a:xfrm>
        </p:grpSpPr>
        <p:sp>
          <p:nvSpPr>
            <p:cNvPr id="15" name="KMA1D1FEAF"/>
            <p:cNvSpPr>
              <a:spLocks noChangeArrowheads="1"/>
            </p:cNvSpPr>
            <p:nvPr/>
          </p:nvSpPr>
          <p:spPr bwMode="ltGray">
            <a:xfrm>
              <a:off x="251520" y="1925354"/>
              <a:ext cx="3238821" cy="1935163"/>
            </a:xfrm>
            <a:prstGeom prst="rightArrowCallout">
              <a:avLst>
                <a:gd name="adj1" fmla="val 23031"/>
                <a:gd name="adj2" fmla="val 25000"/>
                <a:gd name="adj3" fmla="val 12695"/>
                <a:gd name="adj4" fmla="val 84741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97200" tIns="97200" rIns="98082" bIns="97200"/>
            <a:lstStyle/>
            <a:p>
              <a:pPr>
                <a:buSzPct val="80000"/>
                <a:buFont typeface="Marlett" pitchFamily="2" charset="2"/>
                <a:buChar char="i"/>
                <a:defRPr/>
              </a:pPr>
              <a:endParaRPr lang="ko-KR" altLang="ko-KR" b="1">
                <a:solidFill>
                  <a:schemeClr val="bg1"/>
                </a:solidFill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358742" y="2616072"/>
              <a:ext cx="2568441" cy="553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26002" indent="-126002">
                <a:defRPr/>
              </a:pPr>
              <a:r>
                <a:rPr lang="zh-TW" altLang="en-US" sz="2800" b="1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顯示預覽畫面</a:t>
              </a:r>
              <a:endParaRPr lang="ko-KR" altLang="ko-KR" sz="2800" b="1" dirty="0">
                <a:solidFill>
                  <a:schemeClr val="bg1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00511" y="3460848"/>
            <a:ext cx="2580597" cy="1428859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SurfaceView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SurfaceHolder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SurfaceHolder.Callback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51121" y="3449667"/>
            <a:ext cx="2602156" cy="1428859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Custom 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onTouchEvent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Canvas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Paint</a:t>
            </a:r>
          </a:p>
        </p:txBody>
      </p:sp>
      <p:sp>
        <p:nvSpPr>
          <p:cNvPr id="21" name="矩形 20"/>
          <p:cNvSpPr/>
          <p:nvPr/>
        </p:nvSpPr>
        <p:spPr>
          <a:xfrm>
            <a:off x="6012160" y="3449668"/>
            <a:ext cx="2605075" cy="1428859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YUVImage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Bitmap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4" name="標題 1">
            <a:extLst>
              <a:ext uri="{FF2B5EF4-FFF2-40B4-BE49-F238E27FC236}">
                <a16:creationId xmlns:a16="http://schemas.microsoft.com/office/drawing/2014/main" id="{D5571D81-E7A1-4D39-AE84-8A9E3B87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0B3F96-5DFE-4FB9-A319-0CEA016D2D7E}"/>
              </a:ext>
            </a:extLst>
          </p:cNvPr>
          <p:cNvSpPr/>
          <p:nvPr/>
        </p:nvSpPr>
        <p:spPr>
          <a:xfrm>
            <a:off x="971600" y="81681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0306611E-3566-423E-874F-2985593A7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9" t="52800" r="38197" b="17801"/>
          <a:stretch/>
        </p:blipFill>
        <p:spPr>
          <a:xfrm>
            <a:off x="1547664" y="1491630"/>
            <a:ext cx="5843707" cy="33123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2305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40"/>
            <a:ext cx="9144000" cy="51435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586717" y="611624"/>
            <a:ext cx="4045450" cy="41591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4229896" cy="43487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01168" y="2470911"/>
            <a:ext cx="223224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比較與結論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74721" y="1112870"/>
            <a:ext cx="11945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</a:t>
            </a:r>
            <a:endParaRPr lang="zh-CN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997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89248" y="195486"/>
            <a:ext cx="2098576" cy="395637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結果比較</a:t>
            </a:r>
          </a:p>
        </p:txBody>
      </p:sp>
      <p:sp>
        <p:nvSpPr>
          <p:cNvPr id="3" name="矩形 2"/>
          <p:cNvSpPr/>
          <p:nvPr/>
        </p:nvSpPr>
        <p:spPr>
          <a:xfrm>
            <a:off x="1525015" y="1402492"/>
            <a:ext cx="2776526" cy="3257490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AutoShape 12"/>
          <p:cNvSpPr>
            <a:spLocks noChangeArrowheads="1"/>
          </p:cNvSpPr>
          <p:nvPr/>
        </p:nvSpPr>
        <p:spPr bwMode="auto">
          <a:xfrm>
            <a:off x="1525015" y="1106199"/>
            <a:ext cx="2776526" cy="592586"/>
          </a:xfrm>
          <a:prstGeom prst="homePlate">
            <a:avLst>
              <a:gd name="adj" fmla="val 63872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68567" tIns="34284" rIns="68567" bIns="34284" anchor="ctr"/>
          <a:lstStyle/>
          <a:p>
            <a:pPr algn="ctr"/>
            <a:r>
              <a:rPr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方案一</a:t>
            </a:r>
            <a:r>
              <a:rPr lang="en-US" altLang="zh-TW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影像前處理</a:t>
            </a:r>
            <a:endParaRPr lang="zh-CN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8780" y="1820794"/>
            <a:ext cx="2677022" cy="1361899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r>
              <a:rPr lang="en-US" altLang="zh-TW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完全自動</a:t>
            </a:r>
            <a:endParaRPr lang="en-US" altLang="zh-TW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無須手動特別對齊鏡頭</a:t>
            </a:r>
            <a:endParaRPr lang="en-US" altLang="zh-TW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19810" y="1402492"/>
            <a:ext cx="2776526" cy="3257490"/>
          </a:xfrm>
          <a:prstGeom prst="rect">
            <a:avLst/>
          </a:pr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 flipH="1">
            <a:off x="4819810" y="1106199"/>
            <a:ext cx="2776526" cy="592586"/>
          </a:xfrm>
          <a:prstGeom prst="homePlate">
            <a:avLst>
              <a:gd name="adj" fmla="val 63872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lIns="68567" tIns="34284" rIns="68567" bIns="34284" anchor="ctr"/>
          <a:lstStyle/>
          <a:p>
            <a:pPr algn="ctr"/>
            <a:r>
              <a:rPr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方案二</a:t>
            </a:r>
            <a:r>
              <a:rPr lang="en-US" altLang="zh-TW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擷取方框</a:t>
            </a:r>
            <a:endParaRPr lang="zh-CN" altLang="en-US" b="1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41955" y="-2540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延迟符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1600F3D0-9778-4F3A-A954-F9011EACE40F}"/>
              </a:ext>
            </a:extLst>
          </p:cNvPr>
          <p:cNvSpPr txBox="1"/>
          <p:nvPr/>
        </p:nvSpPr>
        <p:spPr>
          <a:xfrm>
            <a:off x="1628780" y="2875524"/>
            <a:ext cx="2871212" cy="1685065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r>
              <a:rPr lang="en-US" altLang="zh-TW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辨識錯誤風險較高</a:t>
            </a:r>
            <a:endParaRPr lang="en-US" altLang="zh-TW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受環境影響程度高</a:t>
            </a:r>
            <a:endParaRPr lang="en-US" altLang="zh-TW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若卡片邊緣受遮蔽，則必失敗</a:t>
            </a:r>
            <a:endParaRPr lang="en-US" altLang="zh-TW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整體效率不佳</a:t>
            </a:r>
            <a:endParaRPr lang="en-US" altLang="zh-TW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3A88673E-715A-4962-9882-F113FF69E28C}"/>
              </a:ext>
            </a:extLst>
          </p:cNvPr>
          <p:cNvSpPr txBox="1"/>
          <p:nvPr/>
        </p:nvSpPr>
        <p:spPr>
          <a:xfrm>
            <a:off x="4919314" y="1812605"/>
            <a:ext cx="2677022" cy="1038734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優點</a:t>
            </a:r>
            <a:r>
              <a:rPr lang="en-US" altLang="zh-TW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辨識錯誤風險較低</a:t>
            </a:r>
            <a:endParaRPr lang="en-US" altLang="zh-TW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</a:t>
            </a:r>
            <a:r>
              <a: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效率高</a:t>
            </a:r>
            <a:endParaRPr lang="zh-CN" altLang="en-US" sz="1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8FED314A-7BC0-4F2D-9FDF-C4D22977B897}"/>
              </a:ext>
            </a:extLst>
          </p:cNvPr>
          <p:cNvSpPr txBox="1"/>
          <p:nvPr/>
        </p:nvSpPr>
        <p:spPr>
          <a:xfrm>
            <a:off x="4919314" y="2875524"/>
            <a:ext cx="2677022" cy="715568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r>
              <a:rPr lang="en-US" altLang="zh-TW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需特別手動對準相機</a:t>
            </a:r>
            <a:endParaRPr lang="en-US" altLang="zh-TW" sz="140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7825EA1-7513-4C23-BE08-23B209341ECE}"/>
              </a:ext>
            </a:extLst>
          </p:cNvPr>
          <p:cNvSpPr txBox="1"/>
          <p:nvPr/>
        </p:nvSpPr>
        <p:spPr>
          <a:xfrm>
            <a:off x="287097" y="2141041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</a:rPr>
              <a:t>方便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algn="ctr"/>
            <a:r>
              <a:rPr lang="zh-TW" altLang="en-US" sz="2800" dirty="0">
                <a:solidFill>
                  <a:srgbClr val="FF0000"/>
                </a:solidFill>
              </a:rPr>
              <a:t>慢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algn="ctr"/>
            <a:r>
              <a:rPr lang="zh-TW" altLang="en-US" sz="2800" dirty="0">
                <a:solidFill>
                  <a:srgbClr val="FF0000"/>
                </a:solidFill>
              </a:rPr>
              <a:t>容易錯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91FEB53-960D-4654-979A-C9313BE9B481}"/>
              </a:ext>
            </a:extLst>
          </p:cNvPr>
          <p:cNvSpPr txBox="1"/>
          <p:nvPr/>
        </p:nvSpPr>
        <p:spPr>
          <a:xfrm>
            <a:off x="7676136" y="2141041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F0000"/>
                </a:solidFill>
              </a:rPr>
              <a:t>稍不便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algn="ctr"/>
            <a:r>
              <a:rPr lang="zh-TW" altLang="en-US" sz="2800" dirty="0">
                <a:solidFill>
                  <a:srgbClr val="FF0000"/>
                </a:solidFill>
              </a:rPr>
              <a:t>極快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algn="ctr"/>
            <a:r>
              <a:rPr lang="zh-TW" altLang="en-US" sz="2800" dirty="0">
                <a:solidFill>
                  <a:srgbClr val="FF0000"/>
                </a:solidFill>
              </a:rPr>
              <a:t>不易錯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61F128-2481-4BE8-927A-F5D76687986D}"/>
              </a:ext>
            </a:extLst>
          </p:cNvPr>
          <p:cNvSpPr/>
          <p:nvPr/>
        </p:nvSpPr>
        <p:spPr>
          <a:xfrm>
            <a:off x="4578253" y="627534"/>
            <a:ext cx="4499992" cy="451596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6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4" grpId="0" animBg="1"/>
      <p:bldP spid="5" grpId="0"/>
      <p:bldP spid="7" grpId="0" animBg="1"/>
      <p:bldP spid="8" grpId="0" animBg="1"/>
      <p:bldP spid="11" grpId="0"/>
      <p:bldP spid="10" grpId="0"/>
      <p:bldP spid="19" grpId="0"/>
      <p:bldP spid="20" grpId="0"/>
      <p:bldP spid="2" grpId="0"/>
      <p:bldP spid="22" grpId="0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29443" y="4752528"/>
            <a:ext cx="4197015" cy="4115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318293" y="195487"/>
            <a:ext cx="257112" cy="504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18293" y="195487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5400000">
            <a:off x="5242205" y="1157061"/>
            <a:ext cx="2170282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flipV="1">
            <a:off x="4318293" y="1861524"/>
            <a:ext cx="257112" cy="34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4318293" y="2118636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707904" y="709585"/>
            <a:ext cx="24622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zh-TW" altLang="en-US" sz="4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謝謝觀看</a:t>
            </a:r>
            <a:endParaRPr lang="zh-CN" altLang="en-US" sz="4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55376" y="1406130"/>
            <a:ext cx="15231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THANK YOU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8AB406BC-107B-4BE8-8049-B5A0A1161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75" y="4093837"/>
            <a:ext cx="49244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defTabSz="685800"/>
            <a:r>
              <a:rPr lang="zh-TW" altLang="en-US" sz="2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應用影像處理技術識別健保卡之文字</a:t>
            </a:r>
            <a:endParaRPr lang="zh-CN" altLang="zh-CN" sz="24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Box 29">
            <a:extLst>
              <a:ext uri="{FF2B5EF4-FFF2-40B4-BE49-F238E27FC236}">
                <a16:creationId xmlns:a16="http://schemas.microsoft.com/office/drawing/2014/main" id="{F16740DD-988C-4710-8A71-B15A7D0410C3}"/>
              </a:ext>
            </a:extLst>
          </p:cNvPr>
          <p:cNvSpPr txBox="1"/>
          <p:nvPr/>
        </p:nvSpPr>
        <p:spPr>
          <a:xfrm>
            <a:off x="6338640" y="4597633"/>
            <a:ext cx="907941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鄭宜崴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34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5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8" grpId="0" animBg="1"/>
      <p:bldP spid="9" grpId="0" animBg="1"/>
      <p:bldP spid="10" grpId="0" animBg="1"/>
      <p:bldP spid="11" grpId="0" animBg="1"/>
      <p:bldP spid="23" grpId="0"/>
      <p:bldP spid="24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9" y="-20097"/>
            <a:ext cx="5023699" cy="5185753"/>
          </a:xfrm>
          <a:prstGeom prst="rect">
            <a:avLst/>
          </a:prstGeom>
        </p:spPr>
      </p:pic>
      <p:sp>
        <p:nvSpPr>
          <p:cNvPr id="4" name="矩形 3" hidden="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610790" y="-31155"/>
            <a:ext cx="5641730" cy="5216908"/>
          </a:xfrm>
          <a:custGeom>
            <a:avLst/>
            <a:gdLst>
              <a:gd name="connsiteX0" fmla="*/ 0 w 5436096"/>
              <a:gd name="connsiteY0" fmla="*/ 0 h 5142453"/>
              <a:gd name="connsiteX1" fmla="*/ 5436096 w 5436096"/>
              <a:gd name="connsiteY1" fmla="*/ 0 h 5142453"/>
              <a:gd name="connsiteX2" fmla="*/ 5436096 w 5436096"/>
              <a:gd name="connsiteY2" fmla="*/ 5142453 h 5142453"/>
              <a:gd name="connsiteX3" fmla="*/ 0 w 5436096"/>
              <a:gd name="connsiteY3" fmla="*/ 5142453 h 5142453"/>
              <a:gd name="connsiteX4" fmla="*/ 0 w 5436096"/>
              <a:gd name="connsiteY4" fmla="*/ 0 h 5142453"/>
              <a:gd name="connsiteX0" fmla="*/ 0 w 5436096"/>
              <a:gd name="connsiteY0" fmla="*/ 0 h 5152502"/>
              <a:gd name="connsiteX1" fmla="*/ 5436096 w 5436096"/>
              <a:gd name="connsiteY1" fmla="*/ 0 h 5152502"/>
              <a:gd name="connsiteX2" fmla="*/ 5436096 w 5436096"/>
              <a:gd name="connsiteY2" fmla="*/ 5142453 h 5152502"/>
              <a:gd name="connsiteX3" fmla="*/ 1808703 w 5436096"/>
              <a:gd name="connsiteY3" fmla="*/ 5152502 h 5152502"/>
              <a:gd name="connsiteX4" fmla="*/ 0 w 5436096"/>
              <a:gd name="connsiteY4" fmla="*/ 0 h 5152502"/>
              <a:gd name="connsiteX0" fmla="*/ 0 w 4823147"/>
              <a:gd name="connsiteY0" fmla="*/ 10049 h 5152502"/>
              <a:gd name="connsiteX1" fmla="*/ 4823147 w 4823147"/>
              <a:gd name="connsiteY1" fmla="*/ 0 h 5152502"/>
              <a:gd name="connsiteX2" fmla="*/ 4823147 w 4823147"/>
              <a:gd name="connsiteY2" fmla="*/ 5142453 h 5152502"/>
              <a:gd name="connsiteX3" fmla="*/ 1195754 w 4823147"/>
              <a:gd name="connsiteY3" fmla="*/ 5152502 h 5152502"/>
              <a:gd name="connsiteX4" fmla="*/ 0 w 4823147"/>
              <a:gd name="connsiteY4" fmla="*/ 10049 h 5152502"/>
              <a:gd name="connsiteX0" fmla="*/ 0 w 4578898"/>
              <a:gd name="connsiteY0" fmla="*/ 125 h 5152502"/>
              <a:gd name="connsiteX1" fmla="*/ 4578898 w 4578898"/>
              <a:gd name="connsiteY1" fmla="*/ 0 h 5152502"/>
              <a:gd name="connsiteX2" fmla="*/ 4578898 w 4578898"/>
              <a:gd name="connsiteY2" fmla="*/ 5142453 h 5152502"/>
              <a:gd name="connsiteX3" fmla="*/ 951505 w 4578898"/>
              <a:gd name="connsiteY3" fmla="*/ 5152502 h 5152502"/>
              <a:gd name="connsiteX4" fmla="*/ 0 w 4578898"/>
              <a:gd name="connsiteY4" fmla="*/ 125 h 5152502"/>
              <a:gd name="connsiteX0" fmla="*/ 0 w 4663122"/>
              <a:gd name="connsiteY0" fmla="*/ 10050 h 5152502"/>
              <a:gd name="connsiteX1" fmla="*/ 4663122 w 4663122"/>
              <a:gd name="connsiteY1" fmla="*/ 0 h 5152502"/>
              <a:gd name="connsiteX2" fmla="*/ 4663122 w 4663122"/>
              <a:gd name="connsiteY2" fmla="*/ 5142453 h 5152502"/>
              <a:gd name="connsiteX3" fmla="*/ 1035729 w 4663122"/>
              <a:gd name="connsiteY3" fmla="*/ 5152502 h 5152502"/>
              <a:gd name="connsiteX4" fmla="*/ 0 w 4663122"/>
              <a:gd name="connsiteY4" fmla="*/ 10050 h 5152502"/>
              <a:gd name="connsiteX0" fmla="*/ 0 w 4663122"/>
              <a:gd name="connsiteY0" fmla="*/ 10050 h 5152502"/>
              <a:gd name="connsiteX1" fmla="*/ 4663122 w 4663122"/>
              <a:gd name="connsiteY1" fmla="*/ 0 h 5152502"/>
              <a:gd name="connsiteX2" fmla="*/ 4663122 w 4663122"/>
              <a:gd name="connsiteY2" fmla="*/ 5142453 h 5152502"/>
              <a:gd name="connsiteX3" fmla="*/ 1002507 w 4663122"/>
              <a:gd name="connsiteY3" fmla="*/ 5152502 h 5152502"/>
              <a:gd name="connsiteX4" fmla="*/ 0 w 4663122"/>
              <a:gd name="connsiteY4" fmla="*/ 10050 h 515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3122" h="5152502">
                <a:moveTo>
                  <a:pt x="0" y="10050"/>
                </a:moveTo>
                <a:lnTo>
                  <a:pt x="4663122" y="0"/>
                </a:lnTo>
                <a:lnTo>
                  <a:pt x="4663122" y="5142453"/>
                </a:lnTo>
                <a:lnTo>
                  <a:pt x="1002507" y="5152502"/>
                </a:lnTo>
                <a:lnTo>
                  <a:pt x="0" y="1005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0040" y="195486"/>
            <a:ext cx="360040" cy="36004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5190" y="342518"/>
            <a:ext cx="290264" cy="290264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5147074" y="2187848"/>
            <a:ext cx="3852453" cy="60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87644" tIns="43822" rIns="87644" bIns="43822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WordArt 20"/>
          <p:cNvSpPr>
            <a:spLocks noChangeArrowheads="1" noChangeShapeType="1" noTextEdit="1"/>
          </p:cNvSpPr>
          <p:nvPr/>
        </p:nvSpPr>
        <p:spPr bwMode="auto">
          <a:xfrm>
            <a:off x="4499992" y="1094307"/>
            <a:ext cx="224335" cy="42294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644" tIns="43822" rIns="87644" bIns="43822" fromWordArt="1">
            <a:prstTxWarp prst="textPlain">
              <a:avLst>
                <a:gd name="adj" fmla="val 50000"/>
              </a:avLst>
            </a:prstTxWarp>
          </a:bodyPr>
          <a:lstStyle/>
          <a:p>
            <a:pPr algn="l"/>
            <a:r>
              <a:rPr lang="en-US" altLang="zh-CN" sz="3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1</a:t>
            </a:r>
            <a:endParaRPr lang="zh-CN" altLang="en-US" sz="3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4948662" y="1028223"/>
            <a:ext cx="3647510" cy="60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 lIns="87644" tIns="43822" rIns="87644" bIns="43822">
            <a:spAutoFit/>
          </a:bodyPr>
          <a:lstStyle/>
          <a:p>
            <a:pPr algn="l" eaLnBrk="1" fontAlgn="base" hangingPunct="1">
              <a:lnSpc>
                <a:spcPct val="120000"/>
              </a:lnSpc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WordArt 20"/>
          <p:cNvSpPr>
            <a:spLocks noChangeArrowheads="1" noChangeShapeType="1" noTextEdit="1"/>
          </p:cNvSpPr>
          <p:nvPr/>
        </p:nvSpPr>
        <p:spPr bwMode="auto">
          <a:xfrm>
            <a:off x="4658079" y="2213768"/>
            <a:ext cx="299113" cy="42294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644" tIns="43822" rIns="87644" bIns="43822" fromWordArt="1">
            <a:prstTxWarp prst="textPlain">
              <a:avLst>
                <a:gd name="adj" fmla="val 50000"/>
              </a:avLst>
            </a:prstTxWarp>
          </a:bodyPr>
          <a:lstStyle/>
          <a:p>
            <a:pPr algn="r"/>
            <a:r>
              <a:rPr lang="en-US" altLang="zh-CN" sz="3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2</a:t>
            </a:r>
            <a:endParaRPr lang="zh-CN" altLang="en-US" sz="3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485028" y="3283600"/>
            <a:ext cx="2916349" cy="5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lIns="87644" tIns="43822" rIns="87644" bIns="43822">
            <a:spAutoFit/>
          </a:bodyPr>
          <a:lstStyle/>
          <a:p>
            <a:pPr algn="l" eaLnBrk="1" fontAlgn="base" hangingPunct="1">
              <a:lnSpc>
                <a:spcPct val="120000"/>
              </a:lnSpc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比較與結論</a:t>
            </a:r>
            <a:endParaRPr lang="zh-CN" alt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WordArt 20"/>
          <p:cNvSpPr>
            <a:spLocks noChangeArrowheads="1" noChangeShapeType="1" noTextEdit="1"/>
          </p:cNvSpPr>
          <p:nvPr/>
        </p:nvSpPr>
        <p:spPr bwMode="auto">
          <a:xfrm>
            <a:off x="5005281" y="3352218"/>
            <a:ext cx="299113" cy="42294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644" tIns="43822" rIns="87644" bIns="43822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altLang="zh-CN" sz="3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3</a:t>
            </a:r>
            <a:endParaRPr lang="zh-CN" altLang="en-US" sz="3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pic>
        <p:nvPicPr>
          <p:cNvPr id="20" name="1" descr="D:\360data\重要数据\桌面\66666666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04" y="1563638"/>
            <a:ext cx="1948320" cy="194832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2" descr="D:\360data\重要数据\桌面\55555555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04" y="1563638"/>
            <a:ext cx="1948320" cy="194832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3" descr="D:\360data\重要数据\桌面\444444444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04" y="1563638"/>
            <a:ext cx="1948320" cy="194832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4" descr="D:\360data\重要数据\桌面\33333333333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04" y="1563638"/>
            <a:ext cx="1948320" cy="194832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5" descr="D:\360data\重要数据\桌面\2222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04" y="1563638"/>
            <a:ext cx="1948320" cy="194832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6" descr="D:\360data\重要数据\桌面\1111111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04" y="1563638"/>
            <a:ext cx="1948320" cy="194832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1194828" y="2004041"/>
            <a:ext cx="1848445" cy="99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sz="5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>
                      <a:alpha val="42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目錄</a:t>
            </a:r>
            <a:endParaRPr lang="zh-CN" altLang="en-US" sz="5400" b="1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>
                    <a:alpha val="42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04253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45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64800000">
                                      <p:cBhvr>
                                        <p:cTn id="47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49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43200000">
                                      <p:cBhvr>
                                        <p:cTn id="51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53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5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1" grpId="0"/>
      <p:bldP spid="12" grpId="0"/>
      <p:bldP spid="13" grpId="0"/>
      <p:bldP spid="14" grpId="0"/>
      <p:bldP spid="16" grpId="0"/>
      <p:bldP spid="18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40"/>
            <a:ext cx="9144000" cy="51435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586717" y="611624"/>
            <a:ext cx="4045450" cy="41591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502344" y="527252"/>
            <a:ext cx="4229896" cy="4348754"/>
          </a:xfrm>
          <a:prstGeom prst="ellipse">
            <a:avLst/>
          </a:prstGeom>
          <a:noFill/>
          <a:ln w="117475">
            <a:solidFill>
              <a:schemeClr val="accent1">
                <a:lumMod val="40000"/>
                <a:lumOff val="6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47864" y="2046759"/>
            <a:ext cx="269168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實作方案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(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一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)</a:t>
            </a:r>
            <a:endParaRPr lang="zh-CN" altLang="en-US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15816" y="2757450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CEC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915816" y="3079169"/>
            <a:ext cx="144016" cy="1440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EC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059832" y="2643758"/>
            <a:ext cx="36567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透過影像前處理，自動裁切健保卡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12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OCR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引擎進行文字識別</a:t>
            </a:r>
            <a:endParaRPr lang="en-US" altLang="zh-TW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6136" y="1121940"/>
            <a:ext cx="12298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782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160"/>
          <p:cNvSpPr>
            <a:spLocks noChangeArrowheads="1"/>
          </p:cNvSpPr>
          <p:nvPr/>
        </p:nvSpPr>
        <p:spPr bwMode="auto">
          <a:xfrm flipH="1">
            <a:off x="-756592" y="1176566"/>
            <a:ext cx="11161240" cy="2664296"/>
          </a:xfrm>
          <a:custGeom>
            <a:avLst/>
            <a:gdLst>
              <a:gd name="connsiteX0" fmla="*/ 0 w 7260238"/>
              <a:gd name="connsiteY0" fmla="*/ 0 h 3090960"/>
              <a:gd name="connsiteX1" fmla="*/ 7260238 w 7260238"/>
              <a:gd name="connsiteY1" fmla="*/ 0 h 3090960"/>
              <a:gd name="connsiteX2" fmla="*/ 7260238 w 7260238"/>
              <a:gd name="connsiteY2" fmla="*/ 3090960 h 3090960"/>
              <a:gd name="connsiteX3" fmla="*/ 0 w 7260238"/>
              <a:gd name="connsiteY3" fmla="*/ 3090960 h 3090960"/>
              <a:gd name="connsiteX4" fmla="*/ 0 w 7260238"/>
              <a:gd name="connsiteY4" fmla="*/ 0 h 3090960"/>
              <a:gd name="connsiteX0" fmla="*/ 0 w 7260238"/>
              <a:gd name="connsiteY0" fmla="*/ 0 h 3090960"/>
              <a:gd name="connsiteX1" fmla="*/ 7260238 w 7260238"/>
              <a:gd name="connsiteY1" fmla="*/ 0 h 3090960"/>
              <a:gd name="connsiteX2" fmla="*/ 7260238 w 7260238"/>
              <a:gd name="connsiteY2" fmla="*/ 3090960 h 3090960"/>
              <a:gd name="connsiteX3" fmla="*/ 666205 w 7260238"/>
              <a:gd name="connsiteY3" fmla="*/ 3090960 h 3090960"/>
              <a:gd name="connsiteX4" fmla="*/ 0 w 7260238"/>
              <a:gd name="connsiteY4" fmla="*/ 0 h 309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0238" h="3090960">
                <a:moveTo>
                  <a:pt x="0" y="0"/>
                </a:moveTo>
                <a:lnTo>
                  <a:pt x="7260238" y="0"/>
                </a:lnTo>
                <a:lnTo>
                  <a:pt x="7260238" y="3090960"/>
                </a:lnTo>
                <a:lnTo>
                  <a:pt x="666205" y="30909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4000"/>
            </a:schemeClr>
          </a:solidFill>
          <a:ln w="12700" cmpd="sng">
            <a:solidFill>
              <a:schemeClr val="accent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 altLang="en-US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323528" y="1192469"/>
            <a:ext cx="2492990" cy="696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影像前處理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itchFamily="34" charset="0"/>
            </a:endParaRPr>
          </a:p>
        </p:txBody>
      </p:sp>
      <p:pic>
        <p:nvPicPr>
          <p:cNvPr id="3" name="圖片 2" descr="一張含有 桌, 物品, 室內, 物件 的圖片&#10;&#10;產生非常高可信度的描述">
            <a:extLst>
              <a:ext uri="{FF2B5EF4-FFF2-40B4-BE49-F238E27FC236}">
                <a16:creationId xmlns:a16="http://schemas.microsoft.com/office/drawing/2014/main" id="{F037C52E-D741-4284-912A-CDF25812F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74" y="1176566"/>
            <a:ext cx="2443050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523944-6861-4774-ABE3-0E6D10EFBD20}"/>
              </a:ext>
            </a:extLst>
          </p:cNvPr>
          <p:cNvSpPr/>
          <p:nvPr/>
        </p:nvSpPr>
        <p:spPr>
          <a:xfrm>
            <a:off x="365440" y="1994851"/>
            <a:ext cx="3334567" cy="4281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增進</a:t>
            </a:r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OCR</a:t>
            </a:r>
            <a:r>
              <a:rPr lang="zh-TW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itchFamily="34" charset="0"/>
              </a:rPr>
              <a:t>之正確性、效率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7767B7-0482-4253-A4BF-E076B70A1E11}"/>
              </a:ext>
            </a:extLst>
          </p:cNvPr>
          <p:cNvSpPr txBox="1"/>
          <p:nvPr/>
        </p:nvSpPr>
        <p:spPr>
          <a:xfrm>
            <a:off x="647564" y="2624122"/>
            <a:ext cx="507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自動去雜訊、偵測邊緣、偵測矩形、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裁切健保卡外框、擷取身分證字號區塊</a:t>
            </a:r>
          </a:p>
        </p:txBody>
      </p:sp>
    </p:spTree>
    <p:extLst>
      <p:ext uri="{BB962C8B-B14F-4D97-AF65-F5344CB8AC3E}">
        <p14:creationId xmlns:p14="http://schemas.microsoft.com/office/powerpoint/2010/main" val="49369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Group 1"/>
          <p:cNvGrpSpPr/>
          <p:nvPr/>
        </p:nvGrpSpPr>
        <p:grpSpPr>
          <a:xfrm>
            <a:off x="0" y="2137032"/>
            <a:ext cx="9144000" cy="1217840"/>
            <a:chOff x="0" y="3187371"/>
            <a:chExt cx="12192000" cy="1546463"/>
          </a:xfrm>
        </p:grpSpPr>
        <p:sp>
          <p:nvSpPr>
            <p:cNvPr id="4" name="Shape 1240"/>
            <p:cNvSpPr/>
            <p:nvPr/>
          </p:nvSpPr>
          <p:spPr>
            <a:xfrm>
              <a:off x="0" y="3187371"/>
              <a:ext cx="12192000" cy="154646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Shape 1241"/>
            <p:cNvSpPr/>
            <p:nvPr/>
          </p:nvSpPr>
          <p:spPr>
            <a:xfrm>
              <a:off x="37002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Shape 1242"/>
            <p:cNvSpPr/>
            <p:nvPr/>
          </p:nvSpPr>
          <p:spPr>
            <a:xfrm>
              <a:off x="156235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Shape 1243"/>
            <p:cNvSpPr/>
            <p:nvPr/>
          </p:nvSpPr>
          <p:spPr>
            <a:xfrm>
              <a:off x="275468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Shape 1244"/>
            <p:cNvSpPr/>
            <p:nvPr/>
          </p:nvSpPr>
          <p:spPr>
            <a:xfrm>
              <a:off x="394701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Shape 1245"/>
            <p:cNvSpPr/>
            <p:nvPr/>
          </p:nvSpPr>
          <p:spPr>
            <a:xfrm>
              <a:off x="513933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Shape 1246"/>
            <p:cNvSpPr/>
            <p:nvPr/>
          </p:nvSpPr>
          <p:spPr>
            <a:xfrm>
              <a:off x="633167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Shape 1247"/>
            <p:cNvSpPr/>
            <p:nvPr/>
          </p:nvSpPr>
          <p:spPr>
            <a:xfrm>
              <a:off x="752400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Shape 1248"/>
            <p:cNvSpPr/>
            <p:nvPr/>
          </p:nvSpPr>
          <p:spPr>
            <a:xfrm>
              <a:off x="871633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Shape 1249"/>
            <p:cNvSpPr/>
            <p:nvPr/>
          </p:nvSpPr>
          <p:spPr>
            <a:xfrm>
              <a:off x="990865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Shape 1250"/>
            <p:cNvSpPr/>
            <p:nvPr/>
          </p:nvSpPr>
          <p:spPr>
            <a:xfrm>
              <a:off x="11100989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1257"/>
          <p:cNvGrpSpPr/>
          <p:nvPr/>
        </p:nvGrpSpPr>
        <p:grpSpPr>
          <a:xfrm rot="10800000" flipH="1">
            <a:off x="537658" y="266611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17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Group 1262"/>
          <p:cNvGrpSpPr/>
          <p:nvPr/>
        </p:nvGrpSpPr>
        <p:grpSpPr>
          <a:xfrm>
            <a:off x="1570966" y="227528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0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Group 1267"/>
          <p:cNvGrpSpPr/>
          <p:nvPr/>
        </p:nvGrpSpPr>
        <p:grpSpPr>
          <a:xfrm rot="10800000" flipH="1">
            <a:off x="2868990" y="266274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3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Group 1272"/>
          <p:cNvGrpSpPr/>
          <p:nvPr/>
        </p:nvGrpSpPr>
        <p:grpSpPr>
          <a:xfrm>
            <a:off x="3947795" y="2275602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6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Group 1277"/>
          <p:cNvGrpSpPr/>
          <p:nvPr/>
        </p:nvGrpSpPr>
        <p:grpSpPr>
          <a:xfrm rot="10800000" flipH="1">
            <a:off x="5279940" y="266530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9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1" name="Group 1282"/>
          <p:cNvGrpSpPr/>
          <p:nvPr/>
        </p:nvGrpSpPr>
        <p:grpSpPr>
          <a:xfrm>
            <a:off x="6693329" y="226502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2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4" name="Shape 1285"/>
          <p:cNvSpPr/>
          <p:nvPr/>
        </p:nvSpPr>
        <p:spPr>
          <a:xfrm>
            <a:off x="534861" y="335486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Shape 1289"/>
          <p:cNvSpPr/>
          <p:nvPr/>
        </p:nvSpPr>
        <p:spPr>
          <a:xfrm>
            <a:off x="1666674" y="2105429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Shape 1293"/>
          <p:cNvSpPr/>
          <p:nvPr/>
        </p:nvSpPr>
        <p:spPr>
          <a:xfrm>
            <a:off x="2874551" y="336191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Shape 1297"/>
          <p:cNvSpPr/>
          <p:nvPr/>
        </p:nvSpPr>
        <p:spPr>
          <a:xfrm>
            <a:off x="3951611" y="2116010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Shape 1301"/>
          <p:cNvSpPr/>
          <p:nvPr/>
        </p:nvSpPr>
        <p:spPr>
          <a:xfrm>
            <a:off x="5287244" y="3364474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Shape 1305"/>
          <p:cNvSpPr/>
          <p:nvPr/>
        </p:nvSpPr>
        <p:spPr>
          <a:xfrm>
            <a:off x="6582014" y="2113673"/>
            <a:ext cx="1084028" cy="3059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Rectangle 72"/>
          <p:cNvSpPr/>
          <p:nvPr/>
        </p:nvSpPr>
        <p:spPr>
          <a:xfrm rot="20935423">
            <a:off x="782125" y="2780034"/>
            <a:ext cx="896680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17970" y="1682390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測邊法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9097" y="1237879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GB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Rectangle 137"/>
          <p:cNvSpPr/>
          <p:nvPr/>
        </p:nvSpPr>
        <p:spPr>
          <a:xfrm rot="594578">
            <a:off x="1814677" y="2437649"/>
            <a:ext cx="901698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Rectangle 142"/>
          <p:cNvSpPr/>
          <p:nvPr/>
        </p:nvSpPr>
        <p:spPr>
          <a:xfrm rot="20856684">
            <a:off x="3246301" y="2792454"/>
            <a:ext cx="66770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Rectangle 143"/>
          <p:cNvSpPr/>
          <p:nvPr/>
        </p:nvSpPr>
        <p:spPr>
          <a:xfrm rot="630609">
            <a:off x="4211406" y="2455821"/>
            <a:ext cx="89866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Rectangle 144"/>
          <p:cNvSpPr/>
          <p:nvPr/>
        </p:nvSpPr>
        <p:spPr>
          <a:xfrm rot="20816511">
            <a:off x="5521603" y="2787402"/>
            <a:ext cx="943207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Rectangle 145"/>
          <p:cNvSpPr/>
          <p:nvPr/>
        </p:nvSpPr>
        <p:spPr>
          <a:xfrm rot="847487">
            <a:off x="6969701" y="2324051"/>
            <a:ext cx="733992" cy="501381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身分證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4741" y="4073143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使用中值濾波法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0852" y="3545596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46281" y="3958316"/>
            <a:ext cx="158388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加強邊緣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連結破碎區塊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6430" y="3522123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27679" y="1681508"/>
            <a:ext cx="20559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連續、封閉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的邊緣</a:t>
            </a:r>
            <a:endParaRPr lang="zh-CN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27679" y="1205844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67231" y="3924066"/>
            <a:ext cx="30988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找出四邊形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是否為矩形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找出最大矩形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67233" y="3524681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58082" y="1565121"/>
            <a:ext cx="23548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裁切健保卡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依比例擷取身分證字號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58082" y="1162775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裁切身分證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730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Group 1"/>
          <p:cNvGrpSpPr/>
          <p:nvPr/>
        </p:nvGrpSpPr>
        <p:grpSpPr>
          <a:xfrm>
            <a:off x="0" y="2137032"/>
            <a:ext cx="9144000" cy="1217840"/>
            <a:chOff x="0" y="3187371"/>
            <a:chExt cx="12192000" cy="1546463"/>
          </a:xfrm>
        </p:grpSpPr>
        <p:sp>
          <p:nvSpPr>
            <p:cNvPr id="4" name="Shape 1240"/>
            <p:cNvSpPr/>
            <p:nvPr/>
          </p:nvSpPr>
          <p:spPr>
            <a:xfrm>
              <a:off x="0" y="3187371"/>
              <a:ext cx="12192000" cy="154646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Shape 1241"/>
            <p:cNvSpPr/>
            <p:nvPr/>
          </p:nvSpPr>
          <p:spPr>
            <a:xfrm>
              <a:off x="37002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Shape 1242"/>
            <p:cNvSpPr/>
            <p:nvPr/>
          </p:nvSpPr>
          <p:spPr>
            <a:xfrm>
              <a:off x="156235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Shape 1243"/>
            <p:cNvSpPr/>
            <p:nvPr/>
          </p:nvSpPr>
          <p:spPr>
            <a:xfrm>
              <a:off x="275468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Shape 1244"/>
            <p:cNvSpPr/>
            <p:nvPr/>
          </p:nvSpPr>
          <p:spPr>
            <a:xfrm>
              <a:off x="394701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Shape 1245"/>
            <p:cNvSpPr/>
            <p:nvPr/>
          </p:nvSpPr>
          <p:spPr>
            <a:xfrm>
              <a:off x="513933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Shape 1246"/>
            <p:cNvSpPr/>
            <p:nvPr/>
          </p:nvSpPr>
          <p:spPr>
            <a:xfrm>
              <a:off x="633167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Shape 1247"/>
            <p:cNvSpPr/>
            <p:nvPr/>
          </p:nvSpPr>
          <p:spPr>
            <a:xfrm>
              <a:off x="752400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Shape 1248"/>
            <p:cNvSpPr/>
            <p:nvPr/>
          </p:nvSpPr>
          <p:spPr>
            <a:xfrm>
              <a:off x="871633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Shape 1249"/>
            <p:cNvSpPr/>
            <p:nvPr/>
          </p:nvSpPr>
          <p:spPr>
            <a:xfrm>
              <a:off x="990865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Shape 1250"/>
            <p:cNvSpPr/>
            <p:nvPr/>
          </p:nvSpPr>
          <p:spPr>
            <a:xfrm>
              <a:off x="11100989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1257"/>
          <p:cNvGrpSpPr/>
          <p:nvPr/>
        </p:nvGrpSpPr>
        <p:grpSpPr>
          <a:xfrm rot="10800000" flipH="1">
            <a:off x="537658" y="266611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17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Group 1262"/>
          <p:cNvGrpSpPr/>
          <p:nvPr/>
        </p:nvGrpSpPr>
        <p:grpSpPr>
          <a:xfrm>
            <a:off x="1570966" y="227528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0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Group 1267"/>
          <p:cNvGrpSpPr/>
          <p:nvPr/>
        </p:nvGrpSpPr>
        <p:grpSpPr>
          <a:xfrm rot="10800000" flipH="1">
            <a:off x="2868990" y="266274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3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Group 1272"/>
          <p:cNvGrpSpPr/>
          <p:nvPr/>
        </p:nvGrpSpPr>
        <p:grpSpPr>
          <a:xfrm>
            <a:off x="3947795" y="2275602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6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Group 1277"/>
          <p:cNvGrpSpPr/>
          <p:nvPr/>
        </p:nvGrpSpPr>
        <p:grpSpPr>
          <a:xfrm rot="10800000" flipH="1">
            <a:off x="5279940" y="266530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9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1" name="Group 1282"/>
          <p:cNvGrpSpPr/>
          <p:nvPr/>
        </p:nvGrpSpPr>
        <p:grpSpPr>
          <a:xfrm>
            <a:off x="6693329" y="226502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2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4" name="Shape 1285"/>
          <p:cNvSpPr/>
          <p:nvPr/>
        </p:nvSpPr>
        <p:spPr>
          <a:xfrm>
            <a:off x="534861" y="335486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Shape 1289"/>
          <p:cNvSpPr/>
          <p:nvPr/>
        </p:nvSpPr>
        <p:spPr>
          <a:xfrm>
            <a:off x="1666674" y="2105429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Shape 1293"/>
          <p:cNvSpPr/>
          <p:nvPr/>
        </p:nvSpPr>
        <p:spPr>
          <a:xfrm>
            <a:off x="2874551" y="336191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Shape 1297"/>
          <p:cNvSpPr/>
          <p:nvPr/>
        </p:nvSpPr>
        <p:spPr>
          <a:xfrm>
            <a:off x="3951611" y="2116010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Shape 1301"/>
          <p:cNvSpPr/>
          <p:nvPr/>
        </p:nvSpPr>
        <p:spPr>
          <a:xfrm>
            <a:off x="5287244" y="3364474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Shape 1305"/>
          <p:cNvSpPr/>
          <p:nvPr/>
        </p:nvSpPr>
        <p:spPr>
          <a:xfrm>
            <a:off x="6582014" y="2113673"/>
            <a:ext cx="1084028" cy="3059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Rectangle 72"/>
          <p:cNvSpPr/>
          <p:nvPr/>
        </p:nvSpPr>
        <p:spPr>
          <a:xfrm rot="20935423">
            <a:off x="782125" y="2780034"/>
            <a:ext cx="896680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17970" y="1682390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測邊法</a:t>
            </a:r>
            <a:endParaRPr lang="zh-CN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9097" y="1237879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GB" altLang="zh-TW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Rectangle 137"/>
          <p:cNvSpPr/>
          <p:nvPr/>
        </p:nvSpPr>
        <p:spPr>
          <a:xfrm rot="594578">
            <a:off x="1814677" y="2437649"/>
            <a:ext cx="901698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US" altLang="zh-TW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Rectangle 142"/>
          <p:cNvSpPr/>
          <p:nvPr/>
        </p:nvSpPr>
        <p:spPr>
          <a:xfrm rot="20856684">
            <a:off x="3246301" y="2792454"/>
            <a:ext cx="66770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Rectangle 143"/>
          <p:cNvSpPr/>
          <p:nvPr/>
        </p:nvSpPr>
        <p:spPr>
          <a:xfrm rot="630609">
            <a:off x="4211406" y="2455821"/>
            <a:ext cx="89866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Rectangle 144"/>
          <p:cNvSpPr/>
          <p:nvPr/>
        </p:nvSpPr>
        <p:spPr>
          <a:xfrm rot="20816511">
            <a:off x="5521603" y="2787402"/>
            <a:ext cx="943207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Rectangle 145"/>
          <p:cNvSpPr/>
          <p:nvPr/>
        </p:nvSpPr>
        <p:spPr>
          <a:xfrm rot="847487">
            <a:off x="6969701" y="2324051"/>
            <a:ext cx="733992" cy="501381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身分證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4741" y="4073143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使用中值濾波法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0852" y="3545596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46281" y="3958316"/>
            <a:ext cx="158388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加強邊緣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連結破碎區塊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6430" y="3522123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27679" y="1681508"/>
            <a:ext cx="20559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連續、封閉的邊緣</a:t>
            </a:r>
            <a:endParaRPr lang="zh-CN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27679" y="1205844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67233" y="3524681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58082" y="1565121"/>
            <a:ext cx="23548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裁切健保卡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依比例擷取身分證字號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58082" y="1162775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裁切身分證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TextBox 53">
            <a:extLst>
              <a:ext uri="{FF2B5EF4-FFF2-40B4-BE49-F238E27FC236}">
                <a16:creationId xmlns:a16="http://schemas.microsoft.com/office/drawing/2014/main" id="{7D6E6DD2-D356-4473-ADE3-8173916AC4EE}"/>
              </a:ext>
            </a:extLst>
          </p:cNvPr>
          <p:cNvSpPr txBox="1"/>
          <p:nvPr/>
        </p:nvSpPr>
        <p:spPr>
          <a:xfrm>
            <a:off x="5267231" y="3924066"/>
            <a:ext cx="30988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找出四邊形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判斷是否為矩形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找出最大矩形</a:t>
            </a:r>
            <a:endParaRPr lang="zh-CN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58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B99661E8-0078-44A9-A47B-8D62C531B49B}"/>
              </a:ext>
            </a:extLst>
          </p:cNvPr>
          <p:cNvSpPr txBox="1">
            <a:spLocks/>
          </p:cNvSpPr>
          <p:nvPr/>
        </p:nvSpPr>
        <p:spPr>
          <a:xfrm>
            <a:off x="838200" y="627534"/>
            <a:ext cx="10515600" cy="763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邊緣檢測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D1037A0-3983-49D0-A4C8-83F2793DE2B7}"/>
              </a:ext>
            </a:extLst>
          </p:cNvPr>
          <p:cNvSpPr txBox="1">
            <a:spLocks/>
          </p:cNvSpPr>
          <p:nvPr/>
        </p:nvSpPr>
        <p:spPr>
          <a:xfrm>
            <a:off x="971600" y="1390766"/>
            <a:ext cx="6841331" cy="9532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在抗雜訊和精確定位間有不錯的效果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620B47AD-A726-4D31-8C72-19E2910B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7" t="40761" r="24699" b="9168"/>
          <a:stretch/>
        </p:blipFill>
        <p:spPr>
          <a:xfrm rot="16200000">
            <a:off x="5639716" y="1561257"/>
            <a:ext cx="2617955" cy="44623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492C706-9645-4502-BF59-F9EED6B3E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9" t="31587" r="17100" b="8875"/>
          <a:stretch/>
        </p:blipFill>
        <p:spPr>
          <a:xfrm rot="16200000">
            <a:off x="1075206" y="1456068"/>
            <a:ext cx="2601697" cy="4670224"/>
          </a:xfrm>
          <a:prstGeom prst="rect">
            <a:avLst/>
          </a:prstGeom>
        </p:spPr>
      </p:pic>
      <p:sp>
        <p:nvSpPr>
          <p:cNvPr id="10" name="标题 5">
            <a:extLst>
              <a:ext uri="{FF2B5EF4-FFF2-40B4-BE49-F238E27FC236}">
                <a16:creationId xmlns:a16="http://schemas.microsoft.com/office/drawing/2014/main" id="{48147464-140A-4EFA-968B-ED4B8B28B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48" y="195486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957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Group 1"/>
          <p:cNvGrpSpPr/>
          <p:nvPr/>
        </p:nvGrpSpPr>
        <p:grpSpPr>
          <a:xfrm>
            <a:off x="0" y="2137032"/>
            <a:ext cx="9144000" cy="1217840"/>
            <a:chOff x="0" y="3187371"/>
            <a:chExt cx="12192000" cy="1546463"/>
          </a:xfrm>
        </p:grpSpPr>
        <p:sp>
          <p:nvSpPr>
            <p:cNvPr id="4" name="Shape 1240"/>
            <p:cNvSpPr/>
            <p:nvPr/>
          </p:nvSpPr>
          <p:spPr>
            <a:xfrm>
              <a:off x="0" y="3187371"/>
              <a:ext cx="12192000" cy="154646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Shape 1241"/>
            <p:cNvSpPr/>
            <p:nvPr/>
          </p:nvSpPr>
          <p:spPr>
            <a:xfrm>
              <a:off x="37002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Shape 1242"/>
            <p:cNvSpPr/>
            <p:nvPr/>
          </p:nvSpPr>
          <p:spPr>
            <a:xfrm>
              <a:off x="156235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Shape 1243"/>
            <p:cNvSpPr/>
            <p:nvPr/>
          </p:nvSpPr>
          <p:spPr>
            <a:xfrm>
              <a:off x="275468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Shape 1244"/>
            <p:cNvSpPr/>
            <p:nvPr/>
          </p:nvSpPr>
          <p:spPr>
            <a:xfrm>
              <a:off x="3947010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Shape 1245"/>
            <p:cNvSpPr/>
            <p:nvPr/>
          </p:nvSpPr>
          <p:spPr>
            <a:xfrm>
              <a:off x="513933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Shape 1246"/>
            <p:cNvSpPr/>
            <p:nvPr/>
          </p:nvSpPr>
          <p:spPr>
            <a:xfrm>
              <a:off x="633167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Shape 1247"/>
            <p:cNvSpPr/>
            <p:nvPr/>
          </p:nvSpPr>
          <p:spPr>
            <a:xfrm>
              <a:off x="752400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Shape 1248"/>
            <p:cNvSpPr/>
            <p:nvPr/>
          </p:nvSpPr>
          <p:spPr>
            <a:xfrm>
              <a:off x="8716330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Shape 1249"/>
            <p:cNvSpPr/>
            <p:nvPr/>
          </p:nvSpPr>
          <p:spPr>
            <a:xfrm>
              <a:off x="9908659" y="3902220"/>
              <a:ext cx="596165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Shape 1250"/>
            <p:cNvSpPr/>
            <p:nvPr/>
          </p:nvSpPr>
          <p:spPr>
            <a:xfrm>
              <a:off x="11100989" y="3902220"/>
              <a:ext cx="596166" cy="115493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  <a:ln w="12700" cmpd="sng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sz="2400" b="1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Group 1257"/>
          <p:cNvGrpSpPr/>
          <p:nvPr/>
        </p:nvGrpSpPr>
        <p:grpSpPr>
          <a:xfrm rot="10800000" flipH="1">
            <a:off x="537658" y="266611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17" name="Shape 125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Shape 125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Group 1262"/>
          <p:cNvGrpSpPr/>
          <p:nvPr/>
        </p:nvGrpSpPr>
        <p:grpSpPr>
          <a:xfrm>
            <a:off x="1570966" y="227528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0" name="Shape 126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Shape 126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Group 1267"/>
          <p:cNvGrpSpPr/>
          <p:nvPr/>
        </p:nvGrpSpPr>
        <p:grpSpPr>
          <a:xfrm rot="10800000" flipH="1">
            <a:off x="2868990" y="2662744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3" name="Shape 126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Shape 126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Group 1272"/>
          <p:cNvGrpSpPr/>
          <p:nvPr/>
        </p:nvGrpSpPr>
        <p:grpSpPr>
          <a:xfrm>
            <a:off x="3947795" y="2275602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6" name="Shape 127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Shape 127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Group 1277"/>
          <p:cNvGrpSpPr/>
          <p:nvPr/>
        </p:nvGrpSpPr>
        <p:grpSpPr>
          <a:xfrm rot="10800000" flipH="1">
            <a:off x="5279940" y="2665301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29" name="Shape 1275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Shape 1276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1" name="Group 1282"/>
          <p:cNvGrpSpPr/>
          <p:nvPr/>
        </p:nvGrpSpPr>
        <p:grpSpPr>
          <a:xfrm>
            <a:off x="6693329" y="2265029"/>
            <a:ext cx="1098204" cy="570178"/>
            <a:chOff x="0" y="0"/>
            <a:chExt cx="3154022" cy="1635267"/>
          </a:xfrm>
          <a:solidFill>
            <a:schemeClr val="accent1"/>
          </a:solidFill>
        </p:grpSpPr>
        <p:sp>
          <p:nvSpPr>
            <p:cNvPr id="32" name="Shape 1280"/>
            <p:cNvSpPr/>
            <p:nvPr/>
          </p:nvSpPr>
          <p:spPr>
            <a:xfrm rot="21600000">
              <a:off x="0" y="0"/>
              <a:ext cx="775809" cy="115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0561" extrusionOk="0">
                  <a:moveTo>
                    <a:pt x="14114" y="20561"/>
                  </a:moveTo>
                  <a:cubicBezTo>
                    <a:pt x="4792" y="19243"/>
                    <a:pt x="-1403" y="13631"/>
                    <a:pt x="274" y="8032"/>
                  </a:cubicBezTo>
                  <a:cubicBezTo>
                    <a:pt x="1956" y="2433"/>
                    <a:pt x="10875" y="-1039"/>
                    <a:pt x="20197" y="279"/>
                  </a:cubicBezTo>
                  <a:cubicBezTo>
                    <a:pt x="20197" y="279"/>
                    <a:pt x="14114" y="20561"/>
                    <a:pt x="14114" y="205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Shape 1281"/>
            <p:cNvSpPr/>
            <p:nvPr/>
          </p:nvSpPr>
          <p:spPr>
            <a:xfrm>
              <a:off x="839287" y="60428"/>
              <a:ext cx="2314736" cy="1574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6" h="21274" extrusionOk="0">
                  <a:moveTo>
                    <a:pt x="0" y="16030"/>
                  </a:moveTo>
                  <a:cubicBezTo>
                    <a:pt x="5" y="16003"/>
                    <a:pt x="2233" y="17535"/>
                    <a:pt x="5230" y="18906"/>
                  </a:cubicBezTo>
                  <a:cubicBezTo>
                    <a:pt x="8206" y="20294"/>
                    <a:pt x="11949" y="21521"/>
                    <a:pt x="14514" y="21231"/>
                  </a:cubicBezTo>
                  <a:cubicBezTo>
                    <a:pt x="18450" y="20817"/>
                    <a:pt x="20412" y="18334"/>
                    <a:pt x="20968" y="14141"/>
                  </a:cubicBezTo>
                  <a:cubicBezTo>
                    <a:pt x="20974" y="14091"/>
                    <a:pt x="20982" y="14038"/>
                    <a:pt x="20989" y="13985"/>
                  </a:cubicBezTo>
                  <a:cubicBezTo>
                    <a:pt x="21600" y="9813"/>
                    <a:pt x="20460" y="6384"/>
                    <a:pt x="16957" y="3703"/>
                  </a:cubicBezTo>
                  <a:cubicBezTo>
                    <a:pt x="14676" y="1937"/>
                    <a:pt x="10910" y="877"/>
                    <a:pt x="7805" y="412"/>
                  </a:cubicBezTo>
                  <a:cubicBezTo>
                    <a:pt x="4688" y="-79"/>
                    <a:pt x="2230" y="25"/>
                    <a:pt x="2233" y="0"/>
                  </a:cubicBezTo>
                  <a:cubicBezTo>
                    <a:pt x="1356" y="6292"/>
                    <a:pt x="745" y="10673"/>
                    <a:pt x="0" y="16030"/>
                  </a:cubicBez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40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4" name="Shape 1285"/>
          <p:cNvSpPr/>
          <p:nvPr/>
        </p:nvSpPr>
        <p:spPr>
          <a:xfrm>
            <a:off x="534861" y="335486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Shape 1289"/>
          <p:cNvSpPr/>
          <p:nvPr/>
        </p:nvSpPr>
        <p:spPr>
          <a:xfrm>
            <a:off x="1666674" y="2105429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Shape 1293"/>
          <p:cNvSpPr/>
          <p:nvPr/>
        </p:nvSpPr>
        <p:spPr>
          <a:xfrm>
            <a:off x="2874551" y="3361917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Shape 1297"/>
          <p:cNvSpPr/>
          <p:nvPr/>
        </p:nvSpPr>
        <p:spPr>
          <a:xfrm>
            <a:off x="3951611" y="2116010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Shape 1301"/>
          <p:cNvSpPr/>
          <p:nvPr/>
        </p:nvSpPr>
        <p:spPr>
          <a:xfrm>
            <a:off x="5287244" y="3364474"/>
            <a:ext cx="1084027" cy="3059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Shape 1305"/>
          <p:cNvSpPr/>
          <p:nvPr/>
        </p:nvSpPr>
        <p:spPr>
          <a:xfrm>
            <a:off x="6582014" y="2113673"/>
            <a:ext cx="1084028" cy="30593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785" tIns="38785" rIns="38785" bIns="38785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Rectangle 72"/>
          <p:cNvSpPr/>
          <p:nvPr/>
        </p:nvSpPr>
        <p:spPr>
          <a:xfrm rot="20935423">
            <a:off x="782125" y="2780034"/>
            <a:ext cx="896680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17970" y="1682390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測邊法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59097" y="1237879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GB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Rectangle 137"/>
          <p:cNvSpPr/>
          <p:nvPr/>
        </p:nvSpPr>
        <p:spPr>
          <a:xfrm rot="594578">
            <a:off x="1814677" y="2437649"/>
            <a:ext cx="901698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邊緣偵測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Rectangle 142"/>
          <p:cNvSpPr/>
          <p:nvPr/>
        </p:nvSpPr>
        <p:spPr>
          <a:xfrm rot="20856684">
            <a:off x="3246301" y="2792454"/>
            <a:ext cx="66770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Rectangle 143"/>
          <p:cNvSpPr/>
          <p:nvPr/>
        </p:nvSpPr>
        <p:spPr>
          <a:xfrm rot="630609">
            <a:off x="4211406" y="2455821"/>
            <a:ext cx="898663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Rectangle 144"/>
          <p:cNvSpPr/>
          <p:nvPr/>
        </p:nvSpPr>
        <p:spPr>
          <a:xfrm rot="20816511">
            <a:off x="5521603" y="2787402"/>
            <a:ext cx="943207" cy="285937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Rectangle 145"/>
          <p:cNvSpPr/>
          <p:nvPr/>
        </p:nvSpPr>
        <p:spPr>
          <a:xfrm rot="847487">
            <a:off x="6969701" y="2324051"/>
            <a:ext cx="733992" cy="501381"/>
          </a:xfrm>
          <a:prstGeom prst="rect">
            <a:avLst/>
          </a:prstGeom>
        </p:spPr>
        <p:txBody>
          <a:bodyPr wrap="square" lIns="69813" tIns="34906" rIns="69813" bIns="34906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身分證</a:t>
            </a:r>
            <a:endParaRPr 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4741" y="4073143"/>
            <a:ext cx="18109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使用中值濾波法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0852" y="3545596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去除雜訊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46281" y="3958316"/>
            <a:ext cx="158388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加強邊緣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連結破碎區塊</a:t>
            </a:r>
            <a:endParaRPr lang="zh-CN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6430" y="3522123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膨脹</a:t>
            </a:r>
            <a:endParaRPr lang="en-GB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27679" y="1681508"/>
            <a:ext cx="20559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找出連續、封閉的邊緣</a:t>
            </a:r>
            <a:endParaRPr lang="zh-CN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27679" y="1205844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輪廓檢測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67233" y="3524681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矩形偵測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58082" y="1565121"/>
            <a:ext cx="235489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裁切健保卡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依比例擷取身分證字號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58082" y="1162775"/>
            <a:ext cx="18109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裁切身分證</a:t>
            </a:r>
            <a:endParaRPr lang="en-GB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TextBox 53">
            <a:extLst>
              <a:ext uri="{FF2B5EF4-FFF2-40B4-BE49-F238E27FC236}">
                <a16:creationId xmlns:a16="http://schemas.microsoft.com/office/drawing/2014/main" id="{A21DD7BB-0A79-4965-90A6-C8155833784D}"/>
              </a:ext>
            </a:extLst>
          </p:cNvPr>
          <p:cNvSpPr txBox="1"/>
          <p:nvPr/>
        </p:nvSpPr>
        <p:spPr>
          <a:xfrm>
            <a:off x="5267231" y="3924066"/>
            <a:ext cx="30988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找出四邊形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判斷是否為矩形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找出最大矩形</a:t>
            </a:r>
            <a:endParaRPr lang="zh-CN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839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d22daf625e7f85d06b96e1ac2e1adb1a8fb1e"/>
</p:tagLst>
</file>

<file path=ppt/theme/theme1.xml><?xml version="1.0" encoding="utf-8"?>
<a:theme xmlns:a="http://schemas.openxmlformats.org/drawingml/2006/main" name="清风素材 https://12sc.taobao.com/">
  <a:themeElements>
    <a:clrScheme name="自定义 2">
      <a:dk1>
        <a:sysClr val="windowText" lastClr="000000"/>
      </a:dk1>
      <a:lt1>
        <a:sysClr val="window" lastClr="FFFFFF"/>
      </a:lt1>
      <a:dk2>
        <a:srgbClr val="7F7F7F"/>
      </a:dk2>
      <a:lt2>
        <a:srgbClr val="7F7F7F"/>
      </a:lt2>
      <a:accent1>
        <a:srgbClr val="3F3F3F"/>
      </a:accent1>
      <a:accent2>
        <a:srgbClr val="C00000"/>
      </a:accent2>
      <a:accent3>
        <a:srgbClr val="3F3F3F"/>
      </a:accent3>
      <a:accent4>
        <a:srgbClr val="C00000"/>
      </a:accent4>
      <a:accent5>
        <a:srgbClr val="3F3F3F"/>
      </a:accent5>
      <a:accent6>
        <a:srgbClr val="C00000"/>
      </a:accent6>
      <a:hlink>
        <a:srgbClr val="FFFFFF"/>
      </a:hlink>
      <a:folHlink>
        <a:srgbClr val="FFFF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950</Words>
  <Application>Microsoft Office PowerPoint</Application>
  <PresentationFormat>如螢幕大小 (16:9)</PresentationFormat>
  <Paragraphs>279</Paragraphs>
  <Slides>27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7" baseType="lpstr">
      <vt:lpstr>굴림</vt:lpstr>
      <vt:lpstr>Helvetica Light</vt:lpstr>
      <vt:lpstr>微软雅黑</vt:lpstr>
      <vt:lpstr>宋体</vt:lpstr>
      <vt:lpstr>微軟正黑體</vt:lpstr>
      <vt:lpstr>新細明體</vt:lpstr>
      <vt:lpstr>Arial</vt:lpstr>
      <vt:lpstr>Calibri</vt:lpstr>
      <vt:lpstr>Marlett</vt:lpstr>
      <vt:lpstr>清风素材 https://12sc.taobao.com/</vt:lpstr>
      <vt:lpstr>PowerPoint 簡報</vt:lpstr>
      <vt:lpstr>PowerPoint 簡報</vt:lpstr>
      <vt:lpstr>PowerPoint 簡報</vt:lpstr>
      <vt:lpstr>PowerPoint 簡報</vt:lpstr>
      <vt:lpstr>實作方案(一)</vt:lpstr>
      <vt:lpstr>實作方案(一)</vt:lpstr>
      <vt:lpstr>實作方案(一)</vt:lpstr>
      <vt:lpstr>實作方案(一)</vt:lpstr>
      <vt:lpstr>實作方案(一)</vt:lpstr>
      <vt:lpstr>實作方案(一)</vt:lpstr>
      <vt:lpstr>實作方案(一)</vt:lpstr>
      <vt:lpstr>實作方案(一)</vt:lpstr>
      <vt:lpstr>實作方案(一)</vt:lpstr>
      <vt:lpstr>實作方案(一)</vt:lpstr>
      <vt:lpstr>實作方案(一)</vt:lpstr>
      <vt:lpstr>實作方案(一)</vt:lpstr>
      <vt:lpstr>實作方案(一)</vt:lpstr>
      <vt:lpstr>實作方案(一)</vt:lpstr>
      <vt:lpstr>實作方案(一)</vt:lpstr>
      <vt:lpstr>實作方案(一)</vt:lpstr>
      <vt:lpstr>PowerPoint 簡報</vt:lpstr>
      <vt:lpstr>實作方案(二)</vt:lpstr>
      <vt:lpstr>實作方案(二)</vt:lpstr>
      <vt:lpstr>實作方案(二)</vt:lpstr>
      <vt:lpstr>PowerPoint 簡報</vt:lpstr>
      <vt:lpstr>結果比較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PPT极客设计网</dc:title>
  <dc:subject>www.pptjk.com</dc:subject>
  <dc:creator>纯粹_格调</dc:creator>
  <dc:description>pptjk.com</dc:description>
  <cp:lastModifiedBy>鄭宜崴</cp:lastModifiedBy>
  <cp:revision>129</cp:revision>
  <dcterms:created xsi:type="dcterms:W3CDTF">2015-10-21T17:10:39Z</dcterms:created>
  <dcterms:modified xsi:type="dcterms:W3CDTF">2017-07-31T00:55:21Z</dcterms:modified>
</cp:coreProperties>
</file>